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59" r:id="rId5"/>
    <p:sldId id="260" r:id="rId6"/>
    <p:sldId id="264" r:id="rId7"/>
    <p:sldId id="265" r:id="rId8"/>
    <p:sldId id="271" r:id="rId9"/>
    <p:sldId id="266" r:id="rId10"/>
    <p:sldId id="267" r:id="rId11"/>
    <p:sldId id="269" r:id="rId12"/>
    <p:sldId id="270" r:id="rId13"/>
    <p:sldId id="263" r:id="rId1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48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3C3791-D2F0-DA66-9E69-BC6007DDA04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9C01CD7-DF63-B96F-5503-32CF0F0C3B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DDEC27F8-0362-97D2-AB8C-8EEBDAA75B24}"/>
              </a:ext>
            </a:extLst>
          </p:cNvPr>
          <p:cNvSpPr>
            <a:spLocks noGrp="1"/>
          </p:cNvSpPr>
          <p:nvPr>
            <p:ph type="dt" sz="half" idx="10"/>
          </p:nvPr>
        </p:nvSpPr>
        <p:spPr/>
        <p:txBody>
          <a:bodyPr/>
          <a:lstStyle/>
          <a:p>
            <a:fld id="{F6CCBF3A-D7FB-4B97-8FD5-6FFB20CB1E84}" type="datetimeFigureOut">
              <a:rPr lang="en-US" smtClean="0"/>
              <a:t>3/24/2023</a:t>
            </a:fld>
            <a:endParaRPr lang="en-US"/>
          </a:p>
        </p:txBody>
      </p:sp>
      <p:sp>
        <p:nvSpPr>
          <p:cNvPr id="5" name="Segnaposto piè di pagina 4">
            <a:extLst>
              <a:ext uri="{FF2B5EF4-FFF2-40B4-BE49-F238E27FC236}">
                <a16:creationId xmlns:a16="http://schemas.microsoft.com/office/drawing/2014/main" id="{0F8D471B-60E0-9241-9FE0-2E97C51FA417}"/>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65C6933C-B2CC-EBFF-F60A-84E1167B731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999583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AFA717-0501-1334-3EFA-E844661A1F7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4D86227-F2BB-3611-89B1-65574037A86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2BD63DA-D554-2E10-8F55-8A86C9C0A9FB}"/>
              </a:ext>
            </a:extLst>
          </p:cNvPr>
          <p:cNvSpPr>
            <a:spLocks noGrp="1"/>
          </p:cNvSpPr>
          <p:nvPr>
            <p:ph type="dt" sz="half" idx="10"/>
          </p:nvPr>
        </p:nvSpPr>
        <p:spPr/>
        <p:txBody>
          <a:bodyPr/>
          <a:lstStyle/>
          <a:p>
            <a:fld id="{F6CCBF3A-D7FB-4B97-8FD5-6FFB20CB1E84}" type="datetimeFigureOut">
              <a:rPr lang="en-US" smtClean="0"/>
              <a:t>3/24/2023</a:t>
            </a:fld>
            <a:endParaRPr lang="en-US"/>
          </a:p>
        </p:txBody>
      </p:sp>
      <p:sp>
        <p:nvSpPr>
          <p:cNvPr id="5" name="Segnaposto piè di pagina 4">
            <a:extLst>
              <a:ext uri="{FF2B5EF4-FFF2-40B4-BE49-F238E27FC236}">
                <a16:creationId xmlns:a16="http://schemas.microsoft.com/office/drawing/2014/main" id="{12C0790A-52F8-6DF7-4981-20CFC4D22A6E}"/>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1B54A9C6-0B4C-075A-E8DF-59F65D1FD2E5}"/>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4150850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A57462B-A32D-C243-4B97-0C838F87959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1BFC090-2407-BF07-9F01-61CF188CE71F}"/>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3F7A014-3AE4-F100-2272-F6ECF40F115D}"/>
              </a:ext>
            </a:extLst>
          </p:cNvPr>
          <p:cNvSpPr>
            <a:spLocks noGrp="1"/>
          </p:cNvSpPr>
          <p:nvPr>
            <p:ph type="dt" sz="half" idx="10"/>
          </p:nvPr>
        </p:nvSpPr>
        <p:spPr/>
        <p:txBody>
          <a:bodyPr/>
          <a:lstStyle/>
          <a:p>
            <a:fld id="{F6CCBF3A-D7FB-4B97-8FD5-6FFB20CB1E84}" type="datetimeFigureOut">
              <a:rPr lang="en-US" smtClean="0"/>
              <a:t>3/24/2023</a:t>
            </a:fld>
            <a:endParaRPr lang="en-US"/>
          </a:p>
        </p:txBody>
      </p:sp>
      <p:sp>
        <p:nvSpPr>
          <p:cNvPr id="5" name="Segnaposto piè di pagina 4">
            <a:extLst>
              <a:ext uri="{FF2B5EF4-FFF2-40B4-BE49-F238E27FC236}">
                <a16:creationId xmlns:a16="http://schemas.microsoft.com/office/drawing/2014/main" id="{F594087C-6BB9-1969-4870-4A854408D8F1}"/>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53C05932-2F6B-D5A3-1454-5A057CC2BF34}"/>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488209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C83480-1D0D-A028-CE92-2DF70CAAB13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874EA36-6585-F421-DF3F-77C99F874BC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24D2BD9-BA11-8BEF-20E0-86CF2D10C64D}"/>
              </a:ext>
            </a:extLst>
          </p:cNvPr>
          <p:cNvSpPr>
            <a:spLocks noGrp="1"/>
          </p:cNvSpPr>
          <p:nvPr>
            <p:ph type="dt" sz="half" idx="10"/>
          </p:nvPr>
        </p:nvSpPr>
        <p:spPr/>
        <p:txBody>
          <a:bodyPr/>
          <a:lstStyle/>
          <a:p>
            <a:fld id="{F6CCBF3A-D7FB-4B97-8FD5-6FFB20CB1E84}" type="datetimeFigureOut">
              <a:rPr lang="en-US" smtClean="0"/>
              <a:t>3/24/2023</a:t>
            </a:fld>
            <a:endParaRPr lang="en-US"/>
          </a:p>
        </p:txBody>
      </p:sp>
      <p:sp>
        <p:nvSpPr>
          <p:cNvPr id="5" name="Segnaposto piè di pagina 4">
            <a:extLst>
              <a:ext uri="{FF2B5EF4-FFF2-40B4-BE49-F238E27FC236}">
                <a16:creationId xmlns:a16="http://schemas.microsoft.com/office/drawing/2014/main" id="{F4212B63-CA2D-5B18-E40E-FCD002BCD5DF}"/>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0C781D5E-8D48-E446-970D-60D44EE034EA}"/>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929951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CBF84-C9D4-38B8-CA5B-332B4C55A78C}"/>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9CA25D5B-0EE9-A1F4-045B-1624859916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6FE0C176-FEC8-02C2-E7EA-01E885C8BDB9}"/>
              </a:ext>
            </a:extLst>
          </p:cNvPr>
          <p:cNvSpPr>
            <a:spLocks noGrp="1"/>
          </p:cNvSpPr>
          <p:nvPr>
            <p:ph type="dt" sz="half" idx="10"/>
          </p:nvPr>
        </p:nvSpPr>
        <p:spPr/>
        <p:txBody>
          <a:bodyPr/>
          <a:lstStyle/>
          <a:p>
            <a:fld id="{F6CCBF3A-D7FB-4B97-8FD5-6FFB20CB1E84}" type="datetimeFigureOut">
              <a:rPr lang="en-US" smtClean="0"/>
              <a:t>3/24/2023</a:t>
            </a:fld>
            <a:endParaRPr lang="en-US"/>
          </a:p>
        </p:txBody>
      </p:sp>
      <p:sp>
        <p:nvSpPr>
          <p:cNvPr id="5" name="Segnaposto piè di pagina 4">
            <a:extLst>
              <a:ext uri="{FF2B5EF4-FFF2-40B4-BE49-F238E27FC236}">
                <a16:creationId xmlns:a16="http://schemas.microsoft.com/office/drawing/2014/main" id="{E8DDA412-5345-4CBA-CE2E-FEAB77BE131C}"/>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3C39926-3D13-90B5-E931-6CACDB4A76A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069185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46C57B-C46B-EC37-8973-0B16EAD56B3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9CC4C95-430C-409C-D966-CA56E3FB395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842B586F-F2C2-457A-9DA2-D8FB02BAE830}"/>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251256B-BD81-9AAD-E4CF-DEE0DBD4CE24}"/>
              </a:ext>
            </a:extLst>
          </p:cNvPr>
          <p:cNvSpPr>
            <a:spLocks noGrp="1"/>
          </p:cNvSpPr>
          <p:nvPr>
            <p:ph type="dt" sz="half" idx="10"/>
          </p:nvPr>
        </p:nvSpPr>
        <p:spPr/>
        <p:txBody>
          <a:bodyPr/>
          <a:lstStyle/>
          <a:p>
            <a:fld id="{F6CCBF3A-D7FB-4B97-8FD5-6FFB20CB1E84}" type="datetimeFigureOut">
              <a:rPr lang="en-US" smtClean="0"/>
              <a:t>3/24/2023</a:t>
            </a:fld>
            <a:endParaRPr lang="en-US"/>
          </a:p>
        </p:txBody>
      </p:sp>
      <p:sp>
        <p:nvSpPr>
          <p:cNvPr id="6" name="Segnaposto piè di pagina 5">
            <a:extLst>
              <a:ext uri="{FF2B5EF4-FFF2-40B4-BE49-F238E27FC236}">
                <a16:creationId xmlns:a16="http://schemas.microsoft.com/office/drawing/2014/main" id="{F8BDD3A9-EC85-F07A-DAE5-BE90E7C3C723}"/>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1539DB37-3CFC-5B6D-7867-40D4637CF81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798061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E428EC-BE40-1715-FE93-0188672A3D4E}"/>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4EA163B-57C9-119A-F27A-F667560A04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7D971D7C-76C9-F63F-21D2-80B5ABD6F9FA}"/>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3385976B-8F49-D38D-FB5E-0BE10CEC48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2F2B8E1-2D57-845E-FF88-C5224B5376A4}"/>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CC814818-9013-3A03-2AAB-9E9B7EDE84FB}"/>
              </a:ext>
            </a:extLst>
          </p:cNvPr>
          <p:cNvSpPr>
            <a:spLocks noGrp="1"/>
          </p:cNvSpPr>
          <p:nvPr>
            <p:ph type="dt" sz="half" idx="10"/>
          </p:nvPr>
        </p:nvSpPr>
        <p:spPr/>
        <p:txBody>
          <a:bodyPr/>
          <a:lstStyle/>
          <a:p>
            <a:fld id="{F6CCBF3A-D7FB-4B97-8FD5-6FFB20CB1E84}" type="datetimeFigureOut">
              <a:rPr lang="en-US" smtClean="0"/>
              <a:t>3/24/2023</a:t>
            </a:fld>
            <a:endParaRPr lang="en-US"/>
          </a:p>
        </p:txBody>
      </p:sp>
      <p:sp>
        <p:nvSpPr>
          <p:cNvPr id="8" name="Segnaposto piè di pagina 7">
            <a:extLst>
              <a:ext uri="{FF2B5EF4-FFF2-40B4-BE49-F238E27FC236}">
                <a16:creationId xmlns:a16="http://schemas.microsoft.com/office/drawing/2014/main" id="{47E2F598-63D4-21CA-B6AA-354A8B975D98}"/>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739E18AF-7079-C6F4-D638-2CF4916C1305}"/>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59336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6D3314-75FE-73B4-7D30-298B4565CFD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D28368CF-9F21-BE35-E9D9-F9FE5E74CEED}"/>
              </a:ext>
            </a:extLst>
          </p:cNvPr>
          <p:cNvSpPr>
            <a:spLocks noGrp="1"/>
          </p:cNvSpPr>
          <p:nvPr>
            <p:ph type="dt" sz="half" idx="10"/>
          </p:nvPr>
        </p:nvSpPr>
        <p:spPr/>
        <p:txBody>
          <a:bodyPr/>
          <a:lstStyle/>
          <a:p>
            <a:fld id="{F6CCBF3A-D7FB-4B97-8FD5-6FFB20CB1E84}" type="datetimeFigureOut">
              <a:rPr lang="en-US" smtClean="0"/>
              <a:t>3/24/2023</a:t>
            </a:fld>
            <a:endParaRPr lang="en-US"/>
          </a:p>
        </p:txBody>
      </p:sp>
      <p:sp>
        <p:nvSpPr>
          <p:cNvPr id="4" name="Segnaposto piè di pagina 3">
            <a:extLst>
              <a:ext uri="{FF2B5EF4-FFF2-40B4-BE49-F238E27FC236}">
                <a16:creationId xmlns:a16="http://schemas.microsoft.com/office/drawing/2014/main" id="{0C3B359E-D363-5EA5-6E2A-CC42125F7122}"/>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6350E9CB-51DD-2D39-7F6A-62D4F4E4625E}"/>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345467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876E7EA-0350-C5E0-8B19-83A9D451F6D0}"/>
              </a:ext>
            </a:extLst>
          </p:cNvPr>
          <p:cNvSpPr>
            <a:spLocks noGrp="1"/>
          </p:cNvSpPr>
          <p:nvPr>
            <p:ph type="dt" sz="half" idx="10"/>
          </p:nvPr>
        </p:nvSpPr>
        <p:spPr/>
        <p:txBody>
          <a:bodyPr/>
          <a:lstStyle/>
          <a:p>
            <a:fld id="{F6CCBF3A-D7FB-4B97-8FD5-6FFB20CB1E84}" type="datetimeFigureOut">
              <a:rPr lang="en-US" smtClean="0"/>
              <a:t>3/24/2023</a:t>
            </a:fld>
            <a:endParaRPr lang="en-US"/>
          </a:p>
        </p:txBody>
      </p:sp>
      <p:sp>
        <p:nvSpPr>
          <p:cNvPr id="3" name="Segnaposto piè di pagina 2">
            <a:extLst>
              <a:ext uri="{FF2B5EF4-FFF2-40B4-BE49-F238E27FC236}">
                <a16:creationId xmlns:a16="http://schemas.microsoft.com/office/drawing/2014/main" id="{8A1C52E9-263B-FA19-EA52-67AC059E56B6}"/>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C9C3AF71-6C6F-0792-7043-B0BEBA44D665}"/>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898972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A755CB-8481-9B7C-9A6A-B25805F29DC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256DB7A-7BA9-7F58-E3B9-5F481EE24D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3CE57DF-624C-98B7-565A-676A783D3B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474DC9D-DD7E-70C6-DF26-8FACD39ABE30}"/>
              </a:ext>
            </a:extLst>
          </p:cNvPr>
          <p:cNvSpPr>
            <a:spLocks noGrp="1"/>
          </p:cNvSpPr>
          <p:nvPr>
            <p:ph type="dt" sz="half" idx="10"/>
          </p:nvPr>
        </p:nvSpPr>
        <p:spPr/>
        <p:txBody>
          <a:bodyPr/>
          <a:lstStyle/>
          <a:p>
            <a:fld id="{F6CCBF3A-D7FB-4B97-8FD5-6FFB20CB1E84}" type="datetimeFigureOut">
              <a:rPr lang="en-US" smtClean="0"/>
              <a:t>3/24/2023</a:t>
            </a:fld>
            <a:endParaRPr lang="en-US"/>
          </a:p>
        </p:txBody>
      </p:sp>
      <p:sp>
        <p:nvSpPr>
          <p:cNvPr id="6" name="Segnaposto piè di pagina 5">
            <a:extLst>
              <a:ext uri="{FF2B5EF4-FFF2-40B4-BE49-F238E27FC236}">
                <a16:creationId xmlns:a16="http://schemas.microsoft.com/office/drawing/2014/main" id="{E02EBB40-D1D6-D210-0BDE-301157053289}"/>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5BB527DE-762D-9616-1D2E-559B40CFB375}"/>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760508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F672D3-FAC1-AC06-8DF0-349528FDBCC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0699EC1-0E71-DB08-860B-FD01888920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73EC148-545F-6308-482F-AEFB173C56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F0E09B0-2FB1-37E2-20D2-F8230833D276}"/>
              </a:ext>
            </a:extLst>
          </p:cNvPr>
          <p:cNvSpPr>
            <a:spLocks noGrp="1"/>
          </p:cNvSpPr>
          <p:nvPr>
            <p:ph type="dt" sz="half" idx="10"/>
          </p:nvPr>
        </p:nvSpPr>
        <p:spPr/>
        <p:txBody>
          <a:bodyPr/>
          <a:lstStyle/>
          <a:p>
            <a:fld id="{F6CCBF3A-D7FB-4B97-8FD5-6FFB20CB1E84}" type="datetimeFigureOut">
              <a:rPr lang="en-US" smtClean="0"/>
              <a:t>3/24/2023</a:t>
            </a:fld>
            <a:endParaRPr lang="en-US"/>
          </a:p>
        </p:txBody>
      </p:sp>
      <p:sp>
        <p:nvSpPr>
          <p:cNvPr id="6" name="Segnaposto piè di pagina 5">
            <a:extLst>
              <a:ext uri="{FF2B5EF4-FFF2-40B4-BE49-F238E27FC236}">
                <a16:creationId xmlns:a16="http://schemas.microsoft.com/office/drawing/2014/main" id="{5A6395EA-A318-2B2E-631C-D5ED21ABE517}"/>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FD05515F-3FAF-72B3-918A-76BD8B4250D2}"/>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50623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40D4583D-8D91-E698-7742-0FAC99952D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8D9981D-DBB1-8603-8785-C4DA6EEB4D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B4F275F-1F81-B9C9-04E5-3977BCEAB7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CCBF3A-D7FB-4B97-8FD5-6FFB20CB1E84}" type="datetimeFigureOut">
              <a:rPr lang="en-US" smtClean="0"/>
              <a:t>3/24/2023</a:t>
            </a:fld>
            <a:endParaRPr lang="en-US"/>
          </a:p>
        </p:txBody>
      </p:sp>
      <p:sp>
        <p:nvSpPr>
          <p:cNvPr id="5" name="Segnaposto piè di pagina 4">
            <a:extLst>
              <a:ext uri="{FF2B5EF4-FFF2-40B4-BE49-F238E27FC236}">
                <a16:creationId xmlns:a16="http://schemas.microsoft.com/office/drawing/2014/main" id="{1C355137-F7E5-3FF3-2E3C-FD2859FBB8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2CF087C9-5BD6-4E08-CE4B-43225524F4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09D357-8067-4A1F-97B2-93C5160B78D9}" type="slidenum">
              <a:rPr lang="en-US" smtClean="0"/>
              <a:t>‹#›</a:t>
            </a:fld>
            <a:endParaRPr lang="en-US"/>
          </a:p>
        </p:txBody>
      </p:sp>
    </p:spTree>
    <p:extLst>
      <p:ext uri="{BB962C8B-B14F-4D97-AF65-F5344CB8AC3E}">
        <p14:creationId xmlns:p14="http://schemas.microsoft.com/office/powerpoint/2010/main" val="129100216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3D78FF8-EBB5-F9F1-8BAE-04038CF088C3}"/>
              </a:ext>
            </a:extLst>
          </p:cNvPr>
          <p:cNvSpPr>
            <a:spLocks noGrp="1"/>
          </p:cNvSpPr>
          <p:nvPr>
            <p:ph type="ctrTitle"/>
          </p:nvPr>
        </p:nvSpPr>
        <p:spPr>
          <a:xfrm>
            <a:off x="2162350" y="2120948"/>
            <a:ext cx="7866992" cy="1383440"/>
          </a:xfrm>
        </p:spPr>
        <p:txBody>
          <a:bodyPr vert="horz" lIns="91440" tIns="45720" rIns="91440" bIns="45720" rtlCol="0" anchor="ctr">
            <a:normAutofit/>
          </a:bodyPr>
          <a:lstStyle/>
          <a:p>
            <a:r>
              <a:rPr lang="it-IT" sz="4000" b="1" dirty="0">
                <a:solidFill>
                  <a:srgbClr val="C00000"/>
                </a:solidFill>
                <a:effectLst/>
                <a:latin typeface="Amasis MT Pro Medium" panose="020B0604020202020204" pitchFamily="18" charset="0"/>
                <a:ea typeface="Arial" panose="020B0604020202020204" pitchFamily="34" charset="0"/>
              </a:rPr>
              <a:t>SOCIAL NETWORK ANALYSIS</a:t>
            </a:r>
            <a:endParaRPr lang="en-US" sz="4000" dirty="0">
              <a:solidFill>
                <a:srgbClr val="C00000"/>
              </a:solidFill>
              <a:latin typeface="Amasis MT Pro Medium" panose="020B0604020202020204" pitchFamily="18" charset="0"/>
            </a:endParaRPr>
          </a:p>
        </p:txBody>
      </p:sp>
      <p:sp>
        <p:nvSpPr>
          <p:cNvPr id="13" name="Rectangle 12">
            <a:extLst>
              <a:ext uri="{FF2B5EF4-FFF2-40B4-BE49-F238E27FC236}">
                <a16:creationId xmlns:a16="http://schemas.microsoft.com/office/drawing/2014/main" id="{9C48229F-90CC-424E-BDAB-03C0511D3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descr="Immagine che contiene testo&#10;&#10;Descrizione generata automaticamente">
            <a:extLst>
              <a:ext uri="{FF2B5EF4-FFF2-40B4-BE49-F238E27FC236}">
                <a16:creationId xmlns:a16="http://schemas.microsoft.com/office/drawing/2014/main" id="{A2CA5068-4CA0-5B45-996C-EF0341F860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927" y="57103"/>
            <a:ext cx="4439767" cy="2142187"/>
          </a:xfrm>
          <a:prstGeom prst="rect">
            <a:avLst/>
          </a:prstGeom>
          <a:effectLst>
            <a:outerShdw blurRad="406400" dist="317500" dir="5400000" sx="89000" sy="89000" rotWithShape="0">
              <a:prstClr val="black">
                <a:alpha val="15000"/>
              </a:prstClr>
            </a:outerShdw>
          </a:effectLst>
        </p:spPr>
      </p:pic>
      <p:sp>
        <p:nvSpPr>
          <p:cNvPr id="3" name="Sottotitolo 2">
            <a:extLst>
              <a:ext uri="{FF2B5EF4-FFF2-40B4-BE49-F238E27FC236}">
                <a16:creationId xmlns:a16="http://schemas.microsoft.com/office/drawing/2014/main" id="{5589121C-15D7-934F-1F34-46DE6EA73CA2}"/>
              </a:ext>
            </a:extLst>
          </p:cNvPr>
          <p:cNvSpPr>
            <a:spLocks noGrp="1"/>
          </p:cNvSpPr>
          <p:nvPr>
            <p:ph type="subTitle" idx="1"/>
          </p:nvPr>
        </p:nvSpPr>
        <p:spPr>
          <a:xfrm>
            <a:off x="882870" y="5045336"/>
            <a:ext cx="4704424" cy="1693217"/>
          </a:xfrm>
        </p:spPr>
        <p:txBody>
          <a:bodyPr vert="horz" lIns="91440" tIns="45720" rIns="91440" bIns="45720" rtlCol="0" anchor="ctr">
            <a:normAutofit/>
          </a:bodyPr>
          <a:lstStyle/>
          <a:p>
            <a:pPr algn="l"/>
            <a:r>
              <a:rPr lang="en-US" sz="2000" u="sng" dirty="0"/>
              <a:t>GROUP MEMBERS</a:t>
            </a:r>
            <a:r>
              <a:rPr lang="en-US" sz="2000" dirty="0"/>
              <a:t>:</a:t>
            </a:r>
          </a:p>
          <a:p>
            <a:pPr algn="l"/>
            <a:r>
              <a:rPr lang="en-US" sz="2000" dirty="0"/>
              <a:t>• Samuel Obeng </a:t>
            </a:r>
            <a:r>
              <a:rPr lang="en-US" sz="2000" dirty="0" err="1"/>
              <a:t>Takyi</a:t>
            </a:r>
            <a:r>
              <a:rPr lang="en-US" sz="2000" dirty="0"/>
              <a:t> (881431)</a:t>
            </a:r>
          </a:p>
          <a:p>
            <a:pPr algn="l"/>
            <a:r>
              <a:rPr lang="en-US" sz="2000" dirty="0"/>
              <a:t>• </a:t>
            </a:r>
            <a:r>
              <a:rPr lang="en-US" sz="2000" dirty="0" err="1"/>
              <a:t>Jinpeng</a:t>
            </a:r>
            <a:r>
              <a:rPr lang="en-US" sz="2000" dirty="0"/>
              <a:t> Zhang (886854)</a:t>
            </a:r>
          </a:p>
          <a:p>
            <a:pPr indent="-228600" algn="l">
              <a:buFont typeface="Arial" panose="020B0604020202020204" pitchFamily="34" charset="0"/>
              <a:buChar char="•"/>
            </a:pPr>
            <a:endParaRPr lang="en-US" sz="2000" dirty="0"/>
          </a:p>
        </p:txBody>
      </p:sp>
      <p:sp>
        <p:nvSpPr>
          <p:cNvPr id="12" name="CasellaDiTesto 11">
            <a:extLst>
              <a:ext uri="{FF2B5EF4-FFF2-40B4-BE49-F238E27FC236}">
                <a16:creationId xmlns:a16="http://schemas.microsoft.com/office/drawing/2014/main" id="{9AAA131E-EC07-4F51-FD39-BA580AE94385}"/>
              </a:ext>
            </a:extLst>
          </p:cNvPr>
          <p:cNvSpPr txBox="1"/>
          <p:nvPr/>
        </p:nvSpPr>
        <p:spPr>
          <a:xfrm>
            <a:off x="3100397" y="3202227"/>
            <a:ext cx="5990897" cy="1533240"/>
          </a:xfrm>
          <a:prstGeom prst="rect">
            <a:avLst/>
          </a:prstGeom>
          <a:noFill/>
        </p:spPr>
        <p:txBody>
          <a:bodyPr wrap="square" rtlCol="0">
            <a:spAutoFit/>
          </a:bodyPr>
          <a:lstStyle/>
          <a:p>
            <a:pPr algn="l"/>
            <a:endParaRPr lang="en-GB" sz="1800" b="0" i="0" u="none" strike="noStrike" baseline="0" dirty="0">
              <a:solidFill>
                <a:srgbClr val="000000"/>
              </a:solidFill>
              <a:latin typeface="Calibri" panose="020F0502020204030204" pitchFamily="34" charset="0"/>
            </a:endParaRPr>
          </a:p>
          <a:p>
            <a:pPr algn="ctr"/>
            <a:r>
              <a:rPr lang="en-US" sz="1800" b="1" u="none" strike="noStrike" baseline="0" dirty="0">
                <a:solidFill>
                  <a:srgbClr val="000000"/>
                </a:solidFill>
              </a:rPr>
              <a:t> Sentiment analysis of Twitter users towards the Climate crisis based on actions of environmental movements </a:t>
            </a:r>
            <a:endParaRPr lang="it-IT" sz="2000" b="1" dirty="0">
              <a:ea typeface="Arial" panose="020B0604020202020204" pitchFamily="34" charset="0"/>
            </a:endParaRPr>
          </a:p>
          <a:p>
            <a:pPr algn="ctr">
              <a:lnSpc>
                <a:spcPct val="115000"/>
              </a:lnSpc>
            </a:pPr>
            <a:r>
              <a:rPr lang="it-IT" sz="1600" b="1" dirty="0">
                <a:effectLst/>
                <a:latin typeface="Avenir Next LT Pro Demi" panose="020B0604020202020204" pitchFamily="34" charset="0"/>
                <a:ea typeface="Arial" panose="020B0604020202020204" pitchFamily="34" charset="0"/>
                <a:cs typeface="Aparajita" panose="020B0502040204020203" pitchFamily="18" charset="0"/>
              </a:rPr>
              <a:t>MARCH 2023</a:t>
            </a:r>
            <a:endParaRPr lang="it-IT" sz="1600" dirty="0">
              <a:effectLst/>
              <a:latin typeface="Avenir Next LT Pro Demi" panose="020B0604020202020204" pitchFamily="34" charset="0"/>
              <a:ea typeface="Arial" panose="020B0604020202020204" pitchFamily="34" charset="0"/>
              <a:cs typeface="Aparajita" panose="020B0502040204020203" pitchFamily="18" charset="0"/>
            </a:endParaRPr>
          </a:p>
          <a:p>
            <a:pPr algn="ctr">
              <a:lnSpc>
                <a:spcPct val="115000"/>
              </a:lnSpc>
            </a:pPr>
            <a:endParaRPr lang="it-IT" sz="2000" dirty="0">
              <a:effectLst/>
              <a:latin typeface="Amasis MT Pro" panose="020B0604020202020204" pitchFamily="18" charset="0"/>
              <a:ea typeface="Arial" panose="020B0604020202020204" pitchFamily="34" charset="0"/>
            </a:endParaRPr>
          </a:p>
        </p:txBody>
      </p:sp>
    </p:spTree>
    <p:extLst>
      <p:ext uri="{BB962C8B-B14F-4D97-AF65-F5344CB8AC3E}">
        <p14:creationId xmlns:p14="http://schemas.microsoft.com/office/powerpoint/2010/main" val="3888503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7" name="Isosceles Triangle 16">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olo 1">
            <a:extLst>
              <a:ext uri="{FF2B5EF4-FFF2-40B4-BE49-F238E27FC236}">
                <a16:creationId xmlns:a16="http://schemas.microsoft.com/office/drawing/2014/main" id="{CCE2D75B-BED3-B18E-E5F0-DFE48DF93544}"/>
              </a:ext>
            </a:extLst>
          </p:cNvPr>
          <p:cNvSpPr>
            <a:spLocks noGrp="1"/>
          </p:cNvSpPr>
          <p:nvPr>
            <p:ph type="title"/>
          </p:nvPr>
        </p:nvSpPr>
        <p:spPr>
          <a:xfrm>
            <a:off x="3665950" y="464817"/>
            <a:ext cx="4860099" cy="987686"/>
          </a:xfrm>
        </p:spPr>
        <p:txBody>
          <a:bodyPr>
            <a:normAutofit fontScale="90000"/>
          </a:bodyPr>
          <a:lstStyle/>
          <a:p>
            <a:pPr algn="ctr"/>
            <a:r>
              <a:rPr lang="it-IT" sz="3400" b="1" dirty="0">
                <a:latin typeface="Book Antiqua" panose="02040602050305030304" pitchFamily="18" charset="0"/>
              </a:rPr>
              <a:t>DATA ELABORATION</a:t>
            </a:r>
          </a:p>
        </p:txBody>
      </p:sp>
      <p:pic>
        <p:nvPicPr>
          <p:cNvPr id="3" name="Picture 2">
            <a:extLst>
              <a:ext uri="{FF2B5EF4-FFF2-40B4-BE49-F238E27FC236}">
                <a16:creationId xmlns:a16="http://schemas.microsoft.com/office/drawing/2014/main" id="{433D87D4-E7CC-CACB-1E42-CD23B6C80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3405" y="2593236"/>
            <a:ext cx="3918849" cy="3961529"/>
          </a:xfrm>
          <a:prstGeom prst="rect">
            <a:avLst/>
          </a:prstGeom>
        </p:spPr>
      </p:pic>
      <p:sp>
        <p:nvSpPr>
          <p:cNvPr id="5" name="TextBox 4">
            <a:extLst>
              <a:ext uri="{FF2B5EF4-FFF2-40B4-BE49-F238E27FC236}">
                <a16:creationId xmlns:a16="http://schemas.microsoft.com/office/drawing/2014/main" id="{55D18925-0E63-3038-1D46-E2C96A3B622D}"/>
              </a:ext>
            </a:extLst>
          </p:cNvPr>
          <p:cNvSpPr txBox="1"/>
          <p:nvPr/>
        </p:nvSpPr>
        <p:spPr>
          <a:xfrm>
            <a:off x="2219658" y="1386056"/>
            <a:ext cx="7752682" cy="646331"/>
          </a:xfrm>
          <a:prstGeom prst="rect">
            <a:avLst/>
          </a:prstGeom>
          <a:noFill/>
        </p:spPr>
        <p:txBody>
          <a:bodyPr wrap="square" rtlCol="0">
            <a:spAutoFit/>
          </a:bodyPr>
          <a:lstStyle/>
          <a:p>
            <a:pPr algn="ctr"/>
            <a:r>
              <a:rPr lang="en-US" dirty="0"/>
              <a:t>Below, the network and percentage of each emotion regarding the social movement to which the Protestants belong will be shown.</a:t>
            </a:r>
          </a:p>
        </p:txBody>
      </p:sp>
      <p:pic>
        <p:nvPicPr>
          <p:cNvPr id="11" name="Picture 10">
            <a:extLst>
              <a:ext uri="{FF2B5EF4-FFF2-40B4-BE49-F238E27FC236}">
                <a16:creationId xmlns:a16="http://schemas.microsoft.com/office/drawing/2014/main" id="{650271E6-3A75-7CE6-AE6B-C2D53DE02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713" y="3096174"/>
            <a:ext cx="3571954" cy="2698039"/>
          </a:xfrm>
          <a:prstGeom prst="rect">
            <a:avLst/>
          </a:prstGeom>
        </p:spPr>
      </p:pic>
    </p:spTree>
    <p:extLst>
      <p:ext uri="{BB962C8B-B14F-4D97-AF65-F5344CB8AC3E}">
        <p14:creationId xmlns:p14="http://schemas.microsoft.com/office/powerpoint/2010/main" val="3360023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7" name="Isosceles Triangle 16">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olo 1">
            <a:extLst>
              <a:ext uri="{FF2B5EF4-FFF2-40B4-BE49-F238E27FC236}">
                <a16:creationId xmlns:a16="http://schemas.microsoft.com/office/drawing/2014/main" id="{36FAA199-B8B4-6F81-534C-E10F16870D97}"/>
              </a:ext>
            </a:extLst>
          </p:cNvPr>
          <p:cNvSpPr>
            <a:spLocks noGrp="1"/>
          </p:cNvSpPr>
          <p:nvPr>
            <p:ph type="title"/>
          </p:nvPr>
        </p:nvSpPr>
        <p:spPr>
          <a:xfrm>
            <a:off x="3665950" y="464817"/>
            <a:ext cx="4860099" cy="987686"/>
          </a:xfrm>
        </p:spPr>
        <p:txBody>
          <a:bodyPr>
            <a:normAutofit fontScale="90000"/>
          </a:bodyPr>
          <a:lstStyle/>
          <a:p>
            <a:pPr algn="ctr"/>
            <a:r>
              <a:rPr lang="it-IT" sz="3400" b="1" dirty="0">
                <a:latin typeface="Book Antiqua" panose="02040602050305030304" pitchFamily="18" charset="0"/>
              </a:rPr>
              <a:t>DATA ELABORATION</a:t>
            </a:r>
          </a:p>
        </p:txBody>
      </p:sp>
      <p:sp>
        <p:nvSpPr>
          <p:cNvPr id="4" name="TextBox 3">
            <a:extLst>
              <a:ext uri="{FF2B5EF4-FFF2-40B4-BE49-F238E27FC236}">
                <a16:creationId xmlns:a16="http://schemas.microsoft.com/office/drawing/2014/main" id="{7147BCC4-8E17-2D71-5953-3ABF8525507D}"/>
              </a:ext>
            </a:extLst>
          </p:cNvPr>
          <p:cNvSpPr txBox="1"/>
          <p:nvPr/>
        </p:nvSpPr>
        <p:spPr>
          <a:xfrm>
            <a:off x="2062314" y="1477011"/>
            <a:ext cx="8067369" cy="369332"/>
          </a:xfrm>
          <a:prstGeom prst="rect">
            <a:avLst/>
          </a:prstGeom>
          <a:noFill/>
        </p:spPr>
        <p:txBody>
          <a:bodyPr wrap="square" rtlCol="0">
            <a:spAutoFit/>
          </a:bodyPr>
          <a:lstStyle/>
          <a:p>
            <a:pPr algn="ctr"/>
            <a:r>
              <a:rPr lang="en-US" dirty="0"/>
              <a:t>Targeted analysis of users belonging to the country where the event took place.</a:t>
            </a:r>
          </a:p>
        </p:txBody>
      </p:sp>
      <p:pic>
        <p:nvPicPr>
          <p:cNvPr id="6" name="Picture 5">
            <a:extLst>
              <a:ext uri="{FF2B5EF4-FFF2-40B4-BE49-F238E27FC236}">
                <a16:creationId xmlns:a16="http://schemas.microsoft.com/office/drawing/2014/main" id="{AEC2BAE4-6052-F848-E8E1-94DC5F6C3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5950" y="2743122"/>
            <a:ext cx="4229353" cy="2929383"/>
          </a:xfrm>
          <a:prstGeom prst="rect">
            <a:avLst/>
          </a:prstGeom>
        </p:spPr>
      </p:pic>
      <p:pic>
        <p:nvPicPr>
          <p:cNvPr id="8" name="Picture 7">
            <a:extLst>
              <a:ext uri="{FF2B5EF4-FFF2-40B4-BE49-F238E27FC236}">
                <a16:creationId xmlns:a16="http://schemas.microsoft.com/office/drawing/2014/main" id="{334F86E2-AE5E-F930-AB34-7B9378C08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311" y="2905006"/>
            <a:ext cx="3054696" cy="2415987"/>
          </a:xfrm>
          <a:prstGeom prst="rect">
            <a:avLst/>
          </a:prstGeom>
        </p:spPr>
      </p:pic>
      <p:pic>
        <p:nvPicPr>
          <p:cNvPr id="15" name="Picture 14">
            <a:extLst>
              <a:ext uri="{FF2B5EF4-FFF2-40B4-BE49-F238E27FC236}">
                <a16:creationId xmlns:a16="http://schemas.microsoft.com/office/drawing/2014/main" id="{B564BC24-50E3-53F0-CFBC-ED97597FF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7923" y="3167003"/>
            <a:ext cx="3315437" cy="1679588"/>
          </a:xfrm>
          <a:prstGeom prst="rect">
            <a:avLst/>
          </a:prstGeom>
        </p:spPr>
      </p:pic>
    </p:spTree>
    <p:extLst>
      <p:ext uri="{BB962C8B-B14F-4D97-AF65-F5344CB8AC3E}">
        <p14:creationId xmlns:p14="http://schemas.microsoft.com/office/powerpoint/2010/main" val="1272600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F1BDCBE-CCCC-7F4D-76FE-EDEC23E37EF7}"/>
              </a:ext>
            </a:extLst>
          </p:cNvPr>
          <p:cNvSpPr txBox="1"/>
          <p:nvPr/>
        </p:nvSpPr>
        <p:spPr>
          <a:xfrm>
            <a:off x="2610636" y="721011"/>
            <a:ext cx="6967679" cy="584775"/>
          </a:xfrm>
          <a:prstGeom prst="rect">
            <a:avLst/>
          </a:prstGeom>
          <a:noFill/>
        </p:spPr>
        <p:txBody>
          <a:bodyPr wrap="square" rtlCol="0">
            <a:spAutoFit/>
          </a:bodyPr>
          <a:lstStyle/>
          <a:p>
            <a:pPr algn="ctr"/>
            <a:r>
              <a:rPr lang="en-US" sz="3200" b="1" dirty="0"/>
              <a:t>DATA ANALYSIS CONCLUSION</a:t>
            </a:r>
            <a:endParaRPr lang="en-GB" sz="3200" b="1" dirty="0"/>
          </a:p>
        </p:txBody>
      </p:sp>
      <p:sp>
        <p:nvSpPr>
          <p:cNvPr id="4" name="TextBox 3">
            <a:extLst>
              <a:ext uri="{FF2B5EF4-FFF2-40B4-BE49-F238E27FC236}">
                <a16:creationId xmlns:a16="http://schemas.microsoft.com/office/drawing/2014/main" id="{2AF7BA89-FCAB-FB44-0BC1-C210313600D6}"/>
              </a:ext>
            </a:extLst>
          </p:cNvPr>
          <p:cNvSpPr txBox="1"/>
          <p:nvPr/>
        </p:nvSpPr>
        <p:spPr>
          <a:xfrm>
            <a:off x="3528255" y="2133600"/>
            <a:ext cx="5132439" cy="923330"/>
          </a:xfrm>
          <a:prstGeom prst="rect">
            <a:avLst/>
          </a:prstGeom>
          <a:noFill/>
        </p:spPr>
        <p:txBody>
          <a:bodyPr wrap="square" rtlCol="0">
            <a:spAutoFit/>
          </a:bodyPr>
          <a:lstStyle/>
          <a:p>
            <a:pPr algn="ctr"/>
            <a:r>
              <a:rPr lang="en-US" dirty="0"/>
              <a:t>At the end of the data analysis, it was necessary to determine the percentage of users who changed their sentiment after the event.</a:t>
            </a:r>
          </a:p>
        </p:txBody>
      </p:sp>
      <p:pic>
        <p:nvPicPr>
          <p:cNvPr id="9" name="Picture 8">
            <a:extLst>
              <a:ext uri="{FF2B5EF4-FFF2-40B4-BE49-F238E27FC236}">
                <a16:creationId xmlns:a16="http://schemas.microsoft.com/office/drawing/2014/main" id="{1C8A06E4-E19B-77FA-CB0C-FDA50030D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262" y="3191302"/>
            <a:ext cx="4177710" cy="3277341"/>
          </a:xfrm>
          <a:prstGeom prst="rect">
            <a:avLst/>
          </a:prstGeom>
        </p:spPr>
      </p:pic>
      <p:pic>
        <p:nvPicPr>
          <p:cNvPr id="11" name="Picture 10">
            <a:extLst>
              <a:ext uri="{FF2B5EF4-FFF2-40B4-BE49-F238E27FC236}">
                <a16:creationId xmlns:a16="http://schemas.microsoft.com/office/drawing/2014/main" id="{2EA93EFB-7248-BE7D-8596-8E5E04D30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898" y="3335042"/>
            <a:ext cx="3709518" cy="2801947"/>
          </a:xfrm>
          <a:prstGeom prst="rect">
            <a:avLst/>
          </a:prstGeom>
        </p:spPr>
      </p:pic>
    </p:spTree>
    <p:extLst>
      <p:ext uri="{BB962C8B-B14F-4D97-AF65-F5344CB8AC3E}">
        <p14:creationId xmlns:p14="http://schemas.microsoft.com/office/powerpoint/2010/main" val="1304430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descr="Immagine che contiene cielo, esterni, erba, natura&#10;&#10;Descrizione generata automaticamente">
            <a:extLst>
              <a:ext uri="{FF2B5EF4-FFF2-40B4-BE49-F238E27FC236}">
                <a16:creationId xmlns:a16="http://schemas.microsoft.com/office/drawing/2014/main" id="{E660B81E-B4A7-4BED-9FC9-CC4213280D36}"/>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5882" b="-1"/>
          <a:stretch/>
        </p:blipFill>
        <p:spPr>
          <a:xfrm>
            <a:off x="2522356"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84207A3A-AFAA-5A62-2B71-BB9C36CB2C35}"/>
              </a:ext>
            </a:extLst>
          </p:cNvPr>
          <p:cNvSpPr>
            <a:spLocks noGrp="1"/>
          </p:cNvSpPr>
          <p:nvPr>
            <p:ph type="title"/>
          </p:nvPr>
        </p:nvSpPr>
        <p:spPr>
          <a:xfrm>
            <a:off x="838200" y="365125"/>
            <a:ext cx="3822189" cy="1899912"/>
          </a:xfrm>
        </p:spPr>
        <p:txBody>
          <a:bodyPr>
            <a:normAutofit/>
          </a:bodyPr>
          <a:lstStyle/>
          <a:p>
            <a:r>
              <a:rPr lang="it-IT" sz="3400" b="1" dirty="0">
                <a:latin typeface="Book Antiqua" panose="02040602050305030304" pitchFamily="18" charset="0"/>
              </a:rPr>
              <a:t>CONCLUSIONE</a:t>
            </a:r>
          </a:p>
        </p:txBody>
      </p:sp>
      <p:sp>
        <p:nvSpPr>
          <p:cNvPr id="3" name="Segnaposto contenuto 2">
            <a:extLst>
              <a:ext uri="{FF2B5EF4-FFF2-40B4-BE49-F238E27FC236}">
                <a16:creationId xmlns:a16="http://schemas.microsoft.com/office/drawing/2014/main" id="{3F2186FE-5157-C43A-2328-34284129A169}"/>
              </a:ext>
            </a:extLst>
          </p:cNvPr>
          <p:cNvSpPr>
            <a:spLocks noGrp="1"/>
          </p:cNvSpPr>
          <p:nvPr>
            <p:ph idx="1"/>
          </p:nvPr>
        </p:nvSpPr>
        <p:spPr>
          <a:xfrm>
            <a:off x="349685" y="1963245"/>
            <a:ext cx="4206240" cy="4226243"/>
          </a:xfrm>
        </p:spPr>
        <p:txBody>
          <a:bodyPr>
            <a:normAutofit/>
          </a:bodyPr>
          <a:lstStyle/>
          <a:p>
            <a:pPr marL="0" indent="0" algn="ctr">
              <a:buNone/>
            </a:pPr>
            <a:r>
              <a:rPr lang="en-US" sz="2000" b="0" i="0" dirty="0">
                <a:effectLst/>
              </a:rPr>
              <a:t>In summary, climate change was already recognized as an important issue, and acts of vandalism involving works of art cannot prevent it.</a:t>
            </a:r>
          </a:p>
          <a:p>
            <a:pPr marL="0" indent="0" algn="ctr">
              <a:buNone/>
            </a:pPr>
            <a:r>
              <a:rPr lang="en-US" sz="2000" b="0" i="0" dirty="0">
                <a:effectLst/>
              </a:rPr>
              <a:t>To achieve this goal, governments and companies need to be sensitized about their effects, leading to the implementation of climate policies and regulations, encouraging the use of renewable energy and investment in sustainable technologies.</a:t>
            </a:r>
            <a:endParaRPr lang="it-IT" b="0" i="0" dirty="0">
              <a:effectLst/>
            </a:endParaRPr>
          </a:p>
        </p:txBody>
      </p:sp>
    </p:spTree>
    <p:extLst>
      <p:ext uri="{BB962C8B-B14F-4D97-AF65-F5344CB8AC3E}">
        <p14:creationId xmlns:p14="http://schemas.microsoft.com/office/powerpoint/2010/main" val="18085738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tile tx="0" ty="0" sx="100000" sy="100000" flip="none" algn="tl"/>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944CD6-8700-417F-35B0-02A4B9D5F0C5}"/>
              </a:ext>
            </a:extLst>
          </p:cNvPr>
          <p:cNvSpPr>
            <a:spLocks noGrp="1"/>
          </p:cNvSpPr>
          <p:nvPr>
            <p:ph type="title"/>
          </p:nvPr>
        </p:nvSpPr>
        <p:spPr>
          <a:xfrm>
            <a:off x="4969664" y="446544"/>
            <a:ext cx="2318359" cy="1019001"/>
          </a:xfrm>
        </p:spPr>
        <p:txBody>
          <a:bodyPr>
            <a:normAutofit/>
          </a:bodyPr>
          <a:lstStyle/>
          <a:p>
            <a:pPr algn="ctr"/>
            <a:r>
              <a:rPr lang="it-IT" sz="3100" b="1" dirty="0">
                <a:latin typeface="Book Antiqua" panose="02040602050305030304" pitchFamily="18" charset="0"/>
              </a:rPr>
              <a:t>CONTEXT</a:t>
            </a:r>
          </a:p>
        </p:txBody>
      </p:sp>
      <p:sp>
        <p:nvSpPr>
          <p:cNvPr id="4" name="CasellaDiTesto 3">
            <a:extLst>
              <a:ext uri="{FF2B5EF4-FFF2-40B4-BE49-F238E27FC236}">
                <a16:creationId xmlns:a16="http://schemas.microsoft.com/office/drawing/2014/main" id="{A1DC17AE-7A46-761A-1CBF-C455DB2CEEBA}"/>
              </a:ext>
            </a:extLst>
          </p:cNvPr>
          <p:cNvSpPr txBox="1"/>
          <p:nvPr/>
        </p:nvSpPr>
        <p:spPr>
          <a:xfrm>
            <a:off x="337382" y="4373779"/>
            <a:ext cx="3224048" cy="923330"/>
          </a:xfrm>
          <a:prstGeom prst="rect">
            <a:avLst/>
          </a:prstGeom>
          <a:noFill/>
        </p:spPr>
        <p:txBody>
          <a:bodyPr wrap="square" rtlCol="0">
            <a:spAutoFit/>
          </a:bodyPr>
          <a:lstStyle/>
          <a:p>
            <a:pPr algn="ctr"/>
            <a:r>
              <a:rPr lang="it-IT" dirty="0"/>
              <a:t>Events: </a:t>
            </a:r>
            <a:r>
              <a:rPr lang="it-IT" dirty="0" err="1"/>
              <a:t>foul</a:t>
            </a:r>
            <a:r>
              <a:rPr lang="it-IT" dirty="0"/>
              <a:t> acts </a:t>
            </a:r>
            <a:r>
              <a:rPr lang="it-IT" dirty="0" err="1"/>
              <a:t>committed</a:t>
            </a:r>
            <a:r>
              <a:rPr lang="it-IT" dirty="0"/>
              <a:t> by </a:t>
            </a:r>
            <a:r>
              <a:rPr lang="it-IT" dirty="0" err="1"/>
              <a:t>members</a:t>
            </a:r>
            <a:r>
              <a:rPr lang="it-IT" dirty="0"/>
              <a:t> of </a:t>
            </a:r>
            <a:r>
              <a:rPr lang="it-IT" dirty="0" err="1"/>
              <a:t>envitonmental</a:t>
            </a:r>
            <a:r>
              <a:rPr lang="it-IT" dirty="0"/>
              <a:t> </a:t>
            </a:r>
            <a:r>
              <a:rPr lang="it-IT" dirty="0" err="1"/>
              <a:t>movemen</a:t>
            </a:r>
            <a:r>
              <a:rPr lang="it-IT" dirty="0"/>
              <a:t> </a:t>
            </a:r>
            <a:r>
              <a:rPr lang="it-IT" dirty="0" err="1"/>
              <a:t>gorups</a:t>
            </a:r>
            <a:endParaRPr lang="it-IT" dirty="0"/>
          </a:p>
        </p:txBody>
      </p:sp>
      <p:pic>
        <p:nvPicPr>
          <p:cNvPr id="6" name="Immagine 5">
            <a:extLst>
              <a:ext uri="{FF2B5EF4-FFF2-40B4-BE49-F238E27FC236}">
                <a16:creationId xmlns:a16="http://schemas.microsoft.com/office/drawing/2014/main" id="{A466CC7B-64FB-4049-95F7-09E4E016044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6619" b="72374" l="20538" r="79846">
                        <a14:foregroundMark x1="64692" y1="30072" x2="64692" y2="30072"/>
                        <a14:foregroundMark x1="32615" y1="59353" x2="32615" y2="59353"/>
                        <a14:foregroundMark x1="40385" y1="60360" x2="40385" y2="60360"/>
                        <a14:foregroundMark x1="47000" y1="60360" x2="47000" y2="60360"/>
                        <a14:foregroundMark x1="33692" y1="66906" x2="33692" y2="66906"/>
                        <a14:foregroundMark x1="41077" y1="65899" x2="41077" y2="65899"/>
                        <a14:foregroundMark x1="48077" y1="66259" x2="48077" y2="66259"/>
                        <a14:foregroundMark x1="40000" y1="66906" x2="40000" y2="66906"/>
                        <a14:foregroundMark x1="79000" y1="31439" x2="79000" y2="31439"/>
                        <a14:foregroundMark x1="69077" y1="16619" x2="69077" y2="16619"/>
                        <a14:foregroundMark x1="32615" y1="65899" x2="32615" y2="65899"/>
                      </a14:backgroundRemoval>
                    </a14:imgEffect>
                  </a14:imgLayer>
                </a14:imgProps>
              </a:ext>
              <a:ext uri="{28A0092B-C50C-407E-A947-70E740481C1C}">
                <a14:useLocalDpi xmlns:a14="http://schemas.microsoft.com/office/drawing/2010/main" val="0"/>
              </a:ext>
            </a:extLst>
          </a:blip>
          <a:srcRect l="13131" t="10927" r="12666" b="20789"/>
          <a:stretch/>
        </p:blipFill>
        <p:spPr>
          <a:xfrm>
            <a:off x="1107778" y="5220178"/>
            <a:ext cx="1534510" cy="1509826"/>
          </a:xfrm>
          <a:prstGeom prst="rect">
            <a:avLst/>
          </a:prstGeom>
        </p:spPr>
      </p:pic>
      <p:sp>
        <p:nvSpPr>
          <p:cNvPr id="7" name="CasellaDiTesto 6">
            <a:extLst>
              <a:ext uri="{FF2B5EF4-FFF2-40B4-BE49-F238E27FC236}">
                <a16:creationId xmlns:a16="http://schemas.microsoft.com/office/drawing/2014/main" id="{48D9712E-3DA6-E7F3-E86F-BC2029FA898D}"/>
              </a:ext>
            </a:extLst>
          </p:cNvPr>
          <p:cNvSpPr txBox="1"/>
          <p:nvPr/>
        </p:nvSpPr>
        <p:spPr>
          <a:xfrm>
            <a:off x="4460327" y="3982391"/>
            <a:ext cx="3271345" cy="1754326"/>
          </a:xfrm>
          <a:prstGeom prst="rect">
            <a:avLst/>
          </a:prstGeom>
          <a:noFill/>
        </p:spPr>
        <p:txBody>
          <a:bodyPr wrap="square" rtlCol="0">
            <a:spAutoFit/>
          </a:bodyPr>
          <a:lstStyle/>
          <a:p>
            <a:pPr algn="ctr"/>
            <a:r>
              <a:rPr lang="it-IT" dirty="0"/>
              <a:t>Countries of </a:t>
            </a:r>
            <a:r>
              <a:rPr lang="it-IT" dirty="0" err="1"/>
              <a:t>interest</a:t>
            </a:r>
            <a:r>
              <a:rPr lang="it-IT" dirty="0"/>
              <a:t>:</a:t>
            </a:r>
          </a:p>
          <a:p>
            <a:pPr marL="1200150" lvl="2" indent="-285750">
              <a:buFont typeface="Arial" panose="020B0604020202020204" pitchFamily="34" charset="0"/>
              <a:buChar char="•"/>
            </a:pPr>
            <a:r>
              <a:rPr lang="it-IT" dirty="0" err="1"/>
              <a:t>Italy</a:t>
            </a:r>
            <a:endParaRPr lang="it-IT" dirty="0"/>
          </a:p>
          <a:p>
            <a:pPr marL="1200150" lvl="2" indent="-285750">
              <a:buFont typeface="Arial" panose="020B0604020202020204" pitchFamily="34" charset="0"/>
              <a:buChar char="•"/>
            </a:pPr>
            <a:r>
              <a:rPr lang="it-IT" dirty="0"/>
              <a:t>UK</a:t>
            </a:r>
          </a:p>
          <a:p>
            <a:pPr marL="1200150" lvl="2" indent="-285750">
              <a:buFont typeface="Arial" panose="020B0604020202020204" pitchFamily="34" charset="0"/>
              <a:buChar char="•"/>
            </a:pPr>
            <a:r>
              <a:rPr lang="it-IT" dirty="0"/>
              <a:t>US</a:t>
            </a:r>
          </a:p>
          <a:p>
            <a:pPr marL="1200150" lvl="2" indent="-285750">
              <a:buFont typeface="Arial" panose="020B0604020202020204" pitchFamily="34" charset="0"/>
              <a:buChar char="•"/>
            </a:pPr>
            <a:r>
              <a:rPr lang="it-IT" dirty="0"/>
              <a:t>France</a:t>
            </a:r>
          </a:p>
          <a:p>
            <a:pPr marL="1200150" lvl="2" indent="-285750">
              <a:buFont typeface="Arial" panose="020B0604020202020204" pitchFamily="34" charset="0"/>
              <a:buChar char="•"/>
            </a:pPr>
            <a:r>
              <a:rPr lang="it-IT" dirty="0" err="1"/>
              <a:t>Spain</a:t>
            </a:r>
            <a:endParaRPr lang="it-IT" dirty="0"/>
          </a:p>
        </p:txBody>
      </p:sp>
      <p:pic>
        <p:nvPicPr>
          <p:cNvPr id="9" name="Immagine 8">
            <a:extLst>
              <a:ext uri="{FF2B5EF4-FFF2-40B4-BE49-F238E27FC236}">
                <a16:creationId xmlns:a16="http://schemas.microsoft.com/office/drawing/2014/main" id="{40087D21-A5C7-CA91-E596-FB4B54E3668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085691" y="1969617"/>
            <a:ext cx="2086303" cy="2086303"/>
          </a:xfrm>
          <a:prstGeom prst="rect">
            <a:avLst/>
          </a:prstGeom>
        </p:spPr>
      </p:pic>
      <p:sp>
        <p:nvSpPr>
          <p:cNvPr id="10" name="CasellaDiTesto 9">
            <a:extLst>
              <a:ext uri="{FF2B5EF4-FFF2-40B4-BE49-F238E27FC236}">
                <a16:creationId xmlns:a16="http://schemas.microsoft.com/office/drawing/2014/main" id="{054F403D-936D-4DC3-F3FF-9B36ACB8DC75}"/>
              </a:ext>
            </a:extLst>
          </p:cNvPr>
          <p:cNvSpPr txBox="1"/>
          <p:nvPr/>
        </p:nvSpPr>
        <p:spPr>
          <a:xfrm>
            <a:off x="420151" y="1697753"/>
            <a:ext cx="3141279" cy="646331"/>
          </a:xfrm>
          <a:prstGeom prst="rect">
            <a:avLst/>
          </a:prstGeom>
          <a:noFill/>
        </p:spPr>
        <p:txBody>
          <a:bodyPr wrap="square" rtlCol="0">
            <a:spAutoFit/>
          </a:bodyPr>
          <a:lstStyle/>
          <a:p>
            <a:pPr algn="ctr"/>
            <a:r>
              <a:rPr lang="it-IT" dirty="0"/>
              <a:t>Social </a:t>
            </a:r>
            <a:r>
              <a:rPr lang="it-IT" dirty="0" err="1"/>
              <a:t>platfrom</a:t>
            </a:r>
            <a:r>
              <a:rPr lang="it-IT" dirty="0"/>
              <a:t> </a:t>
            </a:r>
            <a:r>
              <a:rPr lang="it-IT" dirty="0" err="1"/>
              <a:t>analysed</a:t>
            </a:r>
            <a:r>
              <a:rPr lang="it-IT" dirty="0"/>
              <a:t>:</a:t>
            </a:r>
          </a:p>
          <a:p>
            <a:pPr algn="ctr"/>
            <a:r>
              <a:rPr lang="it-IT" dirty="0"/>
              <a:t>TWITTER </a:t>
            </a:r>
          </a:p>
        </p:txBody>
      </p:sp>
      <p:pic>
        <p:nvPicPr>
          <p:cNvPr id="12" name="Immagine 11">
            <a:extLst>
              <a:ext uri="{FF2B5EF4-FFF2-40B4-BE49-F238E27FC236}">
                <a16:creationId xmlns:a16="http://schemas.microsoft.com/office/drawing/2014/main" id="{52E4CF74-75B3-9FD3-36C6-9CA22E2546B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44844" y1="63490" x2="62500" y2="41146"/>
                        <a14:foregroundMark x1="62500" y1="41146" x2="62500" y2="41146"/>
                        <a14:foregroundMark x1="34635" y1="41927" x2="56615" y2="52917"/>
                        <a14:foregroundMark x1="46042" y1="65052" x2="60833" y2="41458"/>
                        <a14:foregroundMark x1="60833" y1="41458" x2="62865" y2="34479"/>
                        <a14:foregroundMark x1="64427" y1="38385" x2="49323" y2="62604"/>
                        <a14:foregroundMark x1="49323" y1="62604" x2="35833" y2="66250"/>
                        <a14:foregroundMark x1="45260" y1="57240" x2="32708" y2="46615"/>
                      </a14:backgroundRemoval>
                    </a14:imgEffect>
                  </a14:imgLayer>
                </a14:imgProps>
              </a:ext>
              <a:ext uri="{28A0092B-C50C-407E-A947-70E740481C1C}">
                <a14:useLocalDpi xmlns:a14="http://schemas.microsoft.com/office/drawing/2010/main" val="0"/>
              </a:ext>
            </a:extLst>
          </a:blip>
          <a:stretch>
            <a:fillRect/>
          </a:stretch>
        </p:blipFill>
        <p:spPr>
          <a:xfrm>
            <a:off x="1182151" y="2291355"/>
            <a:ext cx="1465484" cy="1465484"/>
          </a:xfrm>
          <a:prstGeom prst="rect">
            <a:avLst/>
          </a:prstGeom>
        </p:spPr>
      </p:pic>
    </p:spTree>
    <p:extLst>
      <p:ext uri="{BB962C8B-B14F-4D97-AF65-F5344CB8AC3E}">
        <p14:creationId xmlns:p14="http://schemas.microsoft.com/office/powerpoint/2010/main" val="3039712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7000"/>
            <a:lum/>
          </a:blip>
          <a:srcRect/>
          <a:tile tx="0" ty="0" sx="100000" sy="100000" flip="none" algn="tl"/>
        </a:blipFill>
        <a:effectLst/>
      </p:bgPr>
    </p:bg>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5A5A0FCD-1048-BA62-FDE0-251EFDED6248}"/>
              </a:ext>
            </a:extLst>
          </p:cNvPr>
          <p:cNvSpPr txBox="1"/>
          <p:nvPr/>
        </p:nvSpPr>
        <p:spPr>
          <a:xfrm>
            <a:off x="2964392" y="3378642"/>
            <a:ext cx="2940269" cy="861774"/>
          </a:xfrm>
          <a:prstGeom prst="rect">
            <a:avLst/>
          </a:prstGeom>
          <a:noFill/>
        </p:spPr>
        <p:txBody>
          <a:bodyPr wrap="square" rtlCol="0">
            <a:spAutoFit/>
          </a:bodyPr>
          <a:lstStyle/>
          <a:p>
            <a:pPr lvl="1" algn="ctr"/>
            <a:r>
              <a:rPr lang="it-IT" sz="3600" b="1" dirty="0">
                <a:latin typeface="Book Antiqua" panose="02040602050305030304" pitchFamily="18" charset="0"/>
                <a:ea typeface="+mj-ea"/>
                <a:cs typeface="+mj-cs"/>
              </a:rPr>
              <a:t>QUERIES</a:t>
            </a:r>
          </a:p>
          <a:p>
            <a:pPr algn="ctr"/>
            <a:endParaRPr lang="it-IT" sz="1400" dirty="0"/>
          </a:p>
        </p:txBody>
      </p:sp>
      <p:sp>
        <p:nvSpPr>
          <p:cNvPr id="15" name="CasellaDiTesto 14">
            <a:extLst>
              <a:ext uri="{FF2B5EF4-FFF2-40B4-BE49-F238E27FC236}">
                <a16:creationId xmlns:a16="http://schemas.microsoft.com/office/drawing/2014/main" id="{3D4592CE-C87C-7C8F-4D11-3C8B3005B49B}"/>
              </a:ext>
            </a:extLst>
          </p:cNvPr>
          <p:cNvSpPr txBox="1"/>
          <p:nvPr/>
        </p:nvSpPr>
        <p:spPr>
          <a:xfrm>
            <a:off x="4963948" y="1408660"/>
            <a:ext cx="3457381" cy="923330"/>
          </a:xfrm>
          <a:prstGeom prst="rect">
            <a:avLst/>
          </a:prstGeom>
          <a:noFill/>
        </p:spPr>
        <p:txBody>
          <a:bodyPr wrap="square" rtlCol="0">
            <a:spAutoFit/>
          </a:bodyPr>
          <a:lstStyle/>
          <a:p>
            <a:pPr algn="ctr"/>
            <a:r>
              <a:rPr lang="en-US" sz="1800" u="none" strike="noStrike" dirty="0">
                <a:effectLst/>
                <a:latin typeface="Arial" panose="020B0604020202020204" pitchFamily="34" charset="0"/>
                <a:ea typeface="Arial" panose="020B0604020202020204" pitchFamily="34" charset="0"/>
              </a:rPr>
              <a:t>Is it really necessary to attract public attention by targeting art?</a:t>
            </a:r>
          </a:p>
          <a:p>
            <a:endParaRPr lang="it-IT" dirty="0"/>
          </a:p>
        </p:txBody>
      </p:sp>
      <p:sp>
        <p:nvSpPr>
          <p:cNvPr id="16" name="CasellaDiTesto 15">
            <a:extLst>
              <a:ext uri="{FF2B5EF4-FFF2-40B4-BE49-F238E27FC236}">
                <a16:creationId xmlns:a16="http://schemas.microsoft.com/office/drawing/2014/main" id="{622DB7CC-143D-EE00-ACAD-13EFB555FC7D}"/>
              </a:ext>
            </a:extLst>
          </p:cNvPr>
          <p:cNvSpPr txBox="1"/>
          <p:nvPr/>
        </p:nvSpPr>
        <p:spPr>
          <a:xfrm>
            <a:off x="993939" y="1470321"/>
            <a:ext cx="3195119"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800" u="none" strike="noStrike" dirty="0">
                <a:effectLst/>
                <a:latin typeface="Arial" panose="020B0604020202020204" pitchFamily="34" charset="0"/>
                <a:ea typeface="Arial" panose="020B0604020202020204" pitchFamily="34" charset="0"/>
              </a:rPr>
              <a:t>Does committing crimes really have a positive impact on the masses?</a:t>
            </a:r>
            <a:endParaRPr lang="it-IT" dirty="0"/>
          </a:p>
        </p:txBody>
      </p:sp>
      <p:sp>
        <p:nvSpPr>
          <p:cNvPr id="17" name="CasellaDiTesto 16">
            <a:extLst>
              <a:ext uri="{FF2B5EF4-FFF2-40B4-BE49-F238E27FC236}">
                <a16:creationId xmlns:a16="http://schemas.microsoft.com/office/drawing/2014/main" id="{BA20D33C-3460-8312-76A4-7ECDC380BA32}"/>
              </a:ext>
            </a:extLst>
          </p:cNvPr>
          <p:cNvSpPr txBox="1"/>
          <p:nvPr/>
        </p:nvSpPr>
        <p:spPr>
          <a:xfrm>
            <a:off x="475212" y="4987675"/>
            <a:ext cx="3026980" cy="1200329"/>
          </a:xfrm>
          <a:prstGeom prst="rect">
            <a:avLst/>
          </a:prstGeom>
          <a:noFill/>
        </p:spPr>
        <p:txBody>
          <a:bodyPr wrap="square" rtlCol="0">
            <a:spAutoFit/>
          </a:bodyPr>
          <a:lstStyle/>
          <a:p>
            <a:pPr algn="ctr"/>
            <a:r>
              <a:rPr lang="en-US" sz="1800" u="none" strike="noStrike" dirty="0">
                <a:effectLst/>
                <a:latin typeface="Arial" panose="020B0604020202020204" pitchFamily="34" charset="0"/>
                <a:ea typeface="Arial" panose="020B0604020202020204" pitchFamily="34" charset="0"/>
              </a:rPr>
              <a:t>How can we help our planet for ourselves and future generations?</a:t>
            </a:r>
          </a:p>
          <a:p>
            <a:endParaRPr lang="it-IT" dirty="0"/>
          </a:p>
        </p:txBody>
      </p:sp>
      <p:sp>
        <p:nvSpPr>
          <p:cNvPr id="18" name="CasellaDiTesto 17">
            <a:extLst>
              <a:ext uri="{FF2B5EF4-FFF2-40B4-BE49-F238E27FC236}">
                <a16:creationId xmlns:a16="http://schemas.microsoft.com/office/drawing/2014/main" id="{139D5FB2-3054-4F2D-2606-40B327B9DC8B}"/>
              </a:ext>
            </a:extLst>
          </p:cNvPr>
          <p:cNvSpPr txBox="1"/>
          <p:nvPr/>
        </p:nvSpPr>
        <p:spPr>
          <a:xfrm>
            <a:off x="4771858" y="4987675"/>
            <a:ext cx="2940269" cy="1200329"/>
          </a:xfrm>
          <a:prstGeom prst="rect">
            <a:avLst/>
          </a:prstGeom>
          <a:noFill/>
        </p:spPr>
        <p:txBody>
          <a:bodyPr wrap="square" rtlCol="0">
            <a:spAutoFit/>
          </a:bodyPr>
          <a:lstStyle/>
          <a:p>
            <a:pPr algn="ctr"/>
            <a:r>
              <a:rPr lang="en-US" sz="1800" u="none" strike="noStrike" dirty="0">
                <a:effectLst/>
                <a:latin typeface="Arial" panose="020B0604020202020204" pitchFamily="34" charset="0"/>
                <a:ea typeface="Arial" panose="020B0604020202020204" pitchFamily="34" charset="0"/>
              </a:rPr>
              <a:t>How was this message perceived by users of the Twitter social platform?</a:t>
            </a:r>
          </a:p>
          <a:p>
            <a:endParaRPr lang="it-IT" dirty="0"/>
          </a:p>
        </p:txBody>
      </p:sp>
      <p:cxnSp>
        <p:nvCxnSpPr>
          <p:cNvPr id="9" name="Connettore 2 8">
            <a:extLst>
              <a:ext uri="{FF2B5EF4-FFF2-40B4-BE49-F238E27FC236}">
                <a16:creationId xmlns:a16="http://schemas.microsoft.com/office/drawing/2014/main" id="{C20E879F-5450-E1B6-93A6-4AA6B6CA5F18}"/>
              </a:ext>
            </a:extLst>
          </p:cNvPr>
          <p:cNvCxnSpPr>
            <a:cxnSpLocks/>
          </p:cNvCxnSpPr>
          <p:nvPr/>
        </p:nvCxnSpPr>
        <p:spPr>
          <a:xfrm flipH="1" flipV="1">
            <a:off x="3284220" y="2627599"/>
            <a:ext cx="443639" cy="5447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nettore 2 5">
            <a:extLst>
              <a:ext uri="{FF2B5EF4-FFF2-40B4-BE49-F238E27FC236}">
                <a16:creationId xmlns:a16="http://schemas.microsoft.com/office/drawing/2014/main" id="{A90EADCC-51C0-0B77-86A8-B87EE189DCD3}"/>
              </a:ext>
            </a:extLst>
          </p:cNvPr>
          <p:cNvCxnSpPr>
            <a:cxnSpLocks/>
          </p:cNvCxnSpPr>
          <p:nvPr/>
        </p:nvCxnSpPr>
        <p:spPr>
          <a:xfrm flipV="1">
            <a:off x="5675222" y="2646012"/>
            <a:ext cx="420778" cy="5053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ttore 2 13">
            <a:extLst>
              <a:ext uri="{FF2B5EF4-FFF2-40B4-BE49-F238E27FC236}">
                <a16:creationId xmlns:a16="http://schemas.microsoft.com/office/drawing/2014/main" id="{1623F1ED-B715-2F4A-0D1F-DA5D1D3BCB58}"/>
              </a:ext>
            </a:extLst>
          </p:cNvPr>
          <p:cNvCxnSpPr>
            <a:cxnSpLocks/>
          </p:cNvCxnSpPr>
          <p:nvPr/>
        </p:nvCxnSpPr>
        <p:spPr>
          <a:xfrm flipH="1">
            <a:off x="3284220" y="4304321"/>
            <a:ext cx="443639" cy="5555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nettore 2 23">
            <a:extLst>
              <a:ext uri="{FF2B5EF4-FFF2-40B4-BE49-F238E27FC236}">
                <a16:creationId xmlns:a16="http://schemas.microsoft.com/office/drawing/2014/main" id="{AA162D07-BBCC-4D23-A3E9-BDE77B86E2A2}"/>
              </a:ext>
            </a:extLst>
          </p:cNvPr>
          <p:cNvCxnSpPr>
            <a:cxnSpLocks/>
          </p:cNvCxnSpPr>
          <p:nvPr/>
        </p:nvCxnSpPr>
        <p:spPr>
          <a:xfrm>
            <a:off x="5713322" y="4290773"/>
            <a:ext cx="382678" cy="5690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97907386"/>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tile tx="0" ty="0" sx="100000" sy="100000" flip="none" algn="tl"/>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C72E0A1-AE4E-C309-8C52-DA31D255999D}"/>
              </a:ext>
            </a:extLst>
          </p:cNvPr>
          <p:cNvSpPr txBox="1"/>
          <p:nvPr/>
        </p:nvSpPr>
        <p:spPr>
          <a:xfrm>
            <a:off x="196645" y="2702567"/>
            <a:ext cx="2934090" cy="1200329"/>
          </a:xfrm>
          <a:prstGeom prst="rect">
            <a:avLst/>
          </a:prstGeom>
          <a:noFill/>
        </p:spPr>
        <p:txBody>
          <a:bodyPr wrap="square" rtlCol="0">
            <a:spAutoFit/>
          </a:bodyPr>
          <a:lstStyle/>
          <a:p>
            <a:pPr algn="ctr"/>
            <a:r>
              <a:rPr lang="it-IT" sz="2200" b="1" dirty="0">
                <a:latin typeface="Book Antiqua" panose="02040602050305030304" pitchFamily="18" charset="0"/>
                <a:ea typeface="+mj-ea"/>
                <a:cs typeface="+mj-cs"/>
              </a:rPr>
              <a:t>ENVIRONMENTAL PROTESTS</a:t>
            </a:r>
          </a:p>
          <a:p>
            <a:pPr algn="ctr"/>
            <a:endParaRPr lang="it-IT" sz="2800" b="1" dirty="0">
              <a:solidFill>
                <a:srgbClr val="7030A0"/>
              </a:solidFill>
            </a:endParaRPr>
          </a:p>
        </p:txBody>
      </p:sp>
      <p:sp>
        <p:nvSpPr>
          <p:cNvPr id="3" name="Rettangolo 2">
            <a:extLst>
              <a:ext uri="{FF2B5EF4-FFF2-40B4-BE49-F238E27FC236}">
                <a16:creationId xmlns:a16="http://schemas.microsoft.com/office/drawing/2014/main" id="{F0F7A137-A4DC-1126-4525-14D6CE1A4723}"/>
              </a:ext>
            </a:extLst>
          </p:cNvPr>
          <p:cNvSpPr/>
          <p:nvPr/>
        </p:nvSpPr>
        <p:spPr>
          <a:xfrm>
            <a:off x="3267929" y="583586"/>
            <a:ext cx="165538" cy="5431221"/>
          </a:xfrm>
          <a:prstGeom prst="rect">
            <a:avLst/>
          </a:prstGeom>
          <a:gradFill>
            <a:gsLst>
              <a:gs pos="3500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Freccia a destra 3">
            <a:extLst>
              <a:ext uri="{FF2B5EF4-FFF2-40B4-BE49-F238E27FC236}">
                <a16:creationId xmlns:a16="http://schemas.microsoft.com/office/drawing/2014/main" id="{DBC38113-AA83-379F-248F-022BFD8617FD}"/>
              </a:ext>
            </a:extLst>
          </p:cNvPr>
          <p:cNvSpPr/>
          <p:nvPr/>
        </p:nvSpPr>
        <p:spPr>
          <a:xfrm>
            <a:off x="3646301" y="725477"/>
            <a:ext cx="796158" cy="386255"/>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E2FC6823-4CF1-17D1-F74F-173AD1388FFF}"/>
              </a:ext>
            </a:extLst>
          </p:cNvPr>
          <p:cNvSpPr txBox="1"/>
          <p:nvPr/>
        </p:nvSpPr>
        <p:spPr>
          <a:xfrm>
            <a:off x="4555446" y="695775"/>
            <a:ext cx="5872656" cy="369332"/>
          </a:xfrm>
          <a:prstGeom prst="rect">
            <a:avLst/>
          </a:prstGeom>
          <a:noFill/>
        </p:spPr>
        <p:txBody>
          <a:bodyPr wrap="square" rtlCol="0">
            <a:spAutoFit/>
          </a:bodyPr>
          <a:lstStyle/>
          <a:p>
            <a:r>
              <a:rPr lang="it-IT" dirty="0">
                <a:latin typeface="Abadi" panose="020B0604020104020204" pitchFamily="34" charset="0"/>
              </a:rPr>
              <a:t>Louvre in Paris</a:t>
            </a:r>
          </a:p>
        </p:txBody>
      </p:sp>
      <p:sp>
        <p:nvSpPr>
          <p:cNvPr id="11" name="CasellaDiTesto 10">
            <a:extLst>
              <a:ext uri="{FF2B5EF4-FFF2-40B4-BE49-F238E27FC236}">
                <a16:creationId xmlns:a16="http://schemas.microsoft.com/office/drawing/2014/main" id="{6F9D25F1-0350-6EBA-FCAD-E4A5CFD11F3A}"/>
              </a:ext>
            </a:extLst>
          </p:cNvPr>
          <p:cNvSpPr txBox="1"/>
          <p:nvPr/>
        </p:nvSpPr>
        <p:spPr>
          <a:xfrm>
            <a:off x="4555446" y="1322402"/>
            <a:ext cx="4256690" cy="1200329"/>
          </a:xfrm>
          <a:prstGeom prst="rect">
            <a:avLst/>
          </a:prstGeom>
          <a:noFill/>
        </p:spPr>
        <p:txBody>
          <a:bodyPr wrap="square" rtlCol="0">
            <a:spAutoFit/>
          </a:bodyPr>
          <a:lstStyle/>
          <a:p>
            <a:r>
              <a:rPr lang="it-IT" sz="1800" dirty="0">
                <a:effectLst/>
                <a:latin typeface="Abadi" panose="020B0604020104020204" pitchFamily="34" charset="0"/>
                <a:ea typeface="Arial" panose="020B0604020202020204" pitchFamily="34" charset="0"/>
                <a:cs typeface="Aldhabi" panose="020B0604020202020204" pitchFamily="2" charset="-78"/>
              </a:rPr>
              <a:t>Courtauld Gallery </a:t>
            </a:r>
            <a:r>
              <a:rPr lang="it-IT" dirty="0">
                <a:latin typeface="Abadi" panose="020B0604020104020204" pitchFamily="34" charset="0"/>
                <a:ea typeface="Arial" panose="020B0604020202020204" pitchFamily="34" charset="0"/>
                <a:cs typeface="Aldhabi" panose="020B0604020202020204" pitchFamily="2" charset="-78"/>
              </a:rPr>
              <a:t>in London</a:t>
            </a:r>
          </a:p>
          <a:p>
            <a:r>
              <a:rPr lang="it-IT" dirty="0">
                <a:latin typeface="Abadi" panose="020B0604020104020204" pitchFamily="34" charset="0"/>
                <a:ea typeface="Arial" panose="020B0604020202020204" pitchFamily="34" charset="0"/>
                <a:cs typeface="Aldhabi" panose="020B0604020202020204" pitchFamily="2" charset="-78"/>
              </a:rPr>
              <a:t>The</a:t>
            </a:r>
            <a:r>
              <a:rPr lang="it-IT" sz="1800" dirty="0">
                <a:effectLst/>
                <a:latin typeface="Abadi" panose="020B0604020104020204" pitchFamily="34" charset="0"/>
                <a:ea typeface="Arial" panose="020B0604020202020204" pitchFamily="34" charset="0"/>
                <a:cs typeface="Aldhabi" panose="020B0604020202020204" pitchFamily="2" charset="-78"/>
              </a:rPr>
              <a:t> </a:t>
            </a:r>
            <a:r>
              <a:rPr lang="it-IT" sz="1800" dirty="0" err="1">
                <a:effectLst/>
                <a:latin typeface="Abadi" panose="020B0604020104020204" pitchFamily="34" charset="0"/>
                <a:ea typeface="Arial" panose="020B0604020202020204" pitchFamily="34" charset="0"/>
                <a:cs typeface="Aldhabi" panose="020B0604020202020204" pitchFamily="2" charset="-78"/>
              </a:rPr>
              <a:t>Kelvingrove</a:t>
            </a:r>
            <a:r>
              <a:rPr lang="it-IT" sz="1800" dirty="0">
                <a:effectLst/>
                <a:latin typeface="Abadi" panose="020B0604020104020204" pitchFamily="34" charset="0"/>
                <a:ea typeface="Arial" panose="020B0604020202020204" pitchFamily="34" charset="0"/>
                <a:cs typeface="Aldhabi" panose="020B0604020202020204" pitchFamily="2" charset="-78"/>
              </a:rPr>
              <a:t> Art Gallery </a:t>
            </a:r>
            <a:r>
              <a:rPr lang="it-IT" dirty="0">
                <a:latin typeface="Abadi" panose="020B0604020104020204" pitchFamily="34" charset="0"/>
                <a:ea typeface="Arial" panose="020B0604020202020204" pitchFamily="34" charset="0"/>
                <a:cs typeface="Aldhabi" panose="020B0604020202020204" pitchFamily="2" charset="-78"/>
              </a:rPr>
              <a:t>in</a:t>
            </a:r>
            <a:r>
              <a:rPr lang="it-IT" sz="1800" dirty="0">
                <a:effectLst/>
                <a:latin typeface="Abadi" panose="020B0604020104020204" pitchFamily="34" charset="0"/>
                <a:ea typeface="Arial" panose="020B0604020202020204" pitchFamily="34" charset="0"/>
                <a:cs typeface="Aldhabi" panose="020B0604020202020204" pitchFamily="2" charset="-78"/>
              </a:rPr>
              <a:t> </a:t>
            </a:r>
            <a:r>
              <a:rPr lang="it-IT" sz="1800" dirty="0" err="1">
                <a:effectLst/>
                <a:latin typeface="Abadi" panose="020B0604020104020204" pitchFamily="34" charset="0"/>
                <a:ea typeface="Arial" panose="020B0604020202020204" pitchFamily="34" charset="0"/>
                <a:cs typeface="Aldhabi" panose="020B0604020202020204" pitchFamily="2" charset="-78"/>
              </a:rPr>
              <a:t>Glasow</a:t>
            </a:r>
            <a:endParaRPr lang="it-IT" sz="1800" dirty="0">
              <a:effectLst/>
              <a:latin typeface="Abadi" panose="020B0604020104020204" pitchFamily="34" charset="0"/>
              <a:ea typeface="Arial" panose="020B0604020202020204" pitchFamily="34" charset="0"/>
              <a:cs typeface="Aldhabi" panose="020B0604020202020204" pitchFamily="2" charset="-78"/>
            </a:endParaRPr>
          </a:p>
          <a:p>
            <a:r>
              <a:rPr lang="it-IT" dirty="0">
                <a:latin typeface="Abadi" panose="020B0604020104020204" pitchFamily="34" charset="0"/>
                <a:ea typeface="Arial" panose="020B0604020202020204" pitchFamily="34" charset="0"/>
                <a:cs typeface="Aldhabi" panose="020B0604020202020204" pitchFamily="2" charset="-78"/>
              </a:rPr>
              <a:t>The</a:t>
            </a:r>
            <a:r>
              <a:rPr lang="it-IT" sz="1800" dirty="0">
                <a:effectLst/>
                <a:latin typeface="Abadi" panose="020B0604020104020204" pitchFamily="34" charset="0"/>
                <a:ea typeface="Arial" panose="020B0604020202020204" pitchFamily="34" charset="0"/>
                <a:cs typeface="Aldhabi" panose="020B0604020202020204" pitchFamily="2" charset="-78"/>
              </a:rPr>
              <a:t> Manchester Art Gallery</a:t>
            </a:r>
          </a:p>
          <a:p>
            <a:r>
              <a:rPr lang="it-IT" dirty="0">
                <a:latin typeface="Abadi" panose="020B0604020104020204" pitchFamily="34" charset="0"/>
                <a:ea typeface="Arial" panose="020B0604020202020204" pitchFamily="34" charset="0"/>
                <a:cs typeface="Aldhabi" panose="020B0604020202020204" pitchFamily="2" charset="-78"/>
              </a:rPr>
              <a:t>the</a:t>
            </a:r>
            <a:r>
              <a:rPr lang="it-IT" sz="1800" dirty="0">
                <a:effectLst/>
                <a:latin typeface="Abadi" panose="020B0604020104020204" pitchFamily="34" charset="0"/>
                <a:ea typeface="Arial" panose="020B0604020202020204" pitchFamily="34" charset="0"/>
                <a:cs typeface="Aldhabi" panose="020B0604020202020204" pitchFamily="2" charset="-78"/>
              </a:rPr>
              <a:t> National Gallery of Art in London</a:t>
            </a:r>
            <a:endParaRPr lang="it-IT" dirty="0">
              <a:latin typeface="Abadi" panose="020B0604020104020204" pitchFamily="34" charset="0"/>
              <a:cs typeface="Aldhabi" panose="020B0604020202020204" pitchFamily="2" charset="-78"/>
            </a:endParaRPr>
          </a:p>
        </p:txBody>
      </p:sp>
      <p:sp>
        <p:nvSpPr>
          <p:cNvPr id="12" name="CasellaDiTesto 11">
            <a:extLst>
              <a:ext uri="{FF2B5EF4-FFF2-40B4-BE49-F238E27FC236}">
                <a16:creationId xmlns:a16="http://schemas.microsoft.com/office/drawing/2014/main" id="{D021A142-86F5-55F9-E3BA-196A26F40CF4}"/>
              </a:ext>
            </a:extLst>
          </p:cNvPr>
          <p:cNvSpPr txBox="1"/>
          <p:nvPr/>
        </p:nvSpPr>
        <p:spPr>
          <a:xfrm>
            <a:off x="4555446" y="2799134"/>
            <a:ext cx="4067504" cy="646331"/>
          </a:xfrm>
          <a:prstGeom prst="rect">
            <a:avLst/>
          </a:prstGeom>
          <a:noFill/>
        </p:spPr>
        <p:txBody>
          <a:bodyPr wrap="square" rtlCol="0">
            <a:spAutoFit/>
          </a:bodyPr>
          <a:lstStyle/>
          <a:p>
            <a:r>
              <a:rPr lang="it-IT" sz="1800" dirty="0">
                <a:effectLst/>
                <a:latin typeface="Abadi" panose="020B0604020104020204" pitchFamily="34" charset="0"/>
                <a:ea typeface="Arial" panose="020B0604020202020204" pitchFamily="34" charset="0"/>
                <a:cs typeface="Aldhabi" panose="01000000000000000000" pitchFamily="2" charset="-78"/>
              </a:rPr>
              <a:t>Uffizi </a:t>
            </a:r>
            <a:r>
              <a:rPr lang="it-IT" dirty="0">
                <a:latin typeface="Abadi" panose="020B0604020104020204" pitchFamily="34" charset="0"/>
                <a:ea typeface="Arial" panose="020B0604020202020204" pitchFamily="34" charset="0"/>
                <a:cs typeface="Aldhabi" panose="01000000000000000000" pitchFamily="2" charset="-78"/>
              </a:rPr>
              <a:t>in Florence</a:t>
            </a:r>
            <a:endParaRPr lang="it-IT" sz="1800" dirty="0">
              <a:effectLst/>
              <a:latin typeface="Abadi" panose="020B0604020104020204" pitchFamily="34" charset="0"/>
              <a:ea typeface="Arial" panose="020B0604020202020204" pitchFamily="34" charset="0"/>
              <a:cs typeface="Aldhabi" panose="01000000000000000000" pitchFamily="2" charset="-78"/>
            </a:endParaRPr>
          </a:p>
          <a:p>
            <a:r>
              <a:rPr lang="it-IT" sz="1800" dirty="0">
                <a:effectLst/>
                <a:latin typeface="Abadi" panose="020B0604020104020204" pitchFamily="34" charset="0"/>
                <a:ea typeface="Arial" panose="020B0604020202020204" pitchFamily="34" charset="0"/>
                <a:cs typeface="Aldhabi" panose="01000000000000000000" pitchFamily="2" charset="-78"/>
              </a:rPr>
              <a:t>Museo del ‘900 in Milan</a:t>
            </a:r>
            <a:endParaRPr lang="it-IT" dirty="0">
              <a:latin typeface="Abadi" panose="020B0604020104020204" pitchFamily="34" charset="0"/>
              <a:cs typeface="Aldhabi" panose="01000000000000000000" pitchFamily="2" charset="-78"/>
            </a:endParaRPr>
          </a:p>
        </p:txBody>
      </p:sp>
      <p:sp>
        <p:nvSpPr>
          <p:cNvPr id="13" name="CasellaDiTesto 12">
            <a:extLst>
              <a:ext uri="{FF2B5EF4-FFF2-40B4-BE49-F238E27FC236}">
                <a16:creationId xmlns:a16="http://schemas.microsoft.com/office/drawing/2014/main" id="{83D26979-9F8B-6EF1-7EDA-6B87B11EFAC0}"/>
              </a:ext>
            </a:extLst>
          </p:cNvPr>
          <p:cNvSpPr txBox="1"/>
          <p:nvPr/>
        </p:nvSpPr>
        <p:spPr>
          <a:xfrm>
            <a:off x="4555446" y="3710610"/>
            <a:ext cx="3497317" cy="369332"/>
          </a:xfrm>
          <a:prstGeom prst="rect">
            <a:avLst/>
          </a:prstGeom>
          <a:noFill/>
        </p:spPr>
        <p:txBody>
          <a:bodyPr wrap="square" rtlCol="0">
            <a:spAutoFit/>
          </a:bodyPr>
          <a:lstStyle/>
          <a:p>
            <a:r>
              <a:rPr lang="it-IT" sz="1800" dirty="0">
                <a:effectLst/>
                <a:latin typeface="Abadi" panose="020B0604020104020204" pitchFamily="34" charset="0"/>
                <a:ea typeface="Arial" panose="020B0604020202020204" pitchFamily="34" charset="0"/>
              </a:rPr>
              <a:t>Barberini museum in Germany</a:t>
            </a:r>
            <a:endParaRPr lang="it-IT" dirty="0">
              <a:latin typeface="Abadi" panose="020B0604020104020204" pitchFamily="34" charset="0"/>
            </a:endParaRPr>
          </a:p>
        </p:txBody>
      </p:sp>
      <p:sp>
        <p:nvSpPr>
          <p:cNvPr id="14" name="CasellaDiTesto 13">
            <a:extLst>
              <a:ext uri="{FF2B5EF4-FFF2-40B4-BE49-F238E27FC236}">
                <a16:creationId xmlns:a16="http://schemas.microsoft.com/office/drawing/2014/main" id="{635C0DAD-6416-1E91-2AF0-690F5AEBFCD0}"/>
              </a:ext>
            </a:extLst>
          </p:cNvPr>
          <p:cNvSpPr txBox="1"/>
          <p:nvPr/>
        </p:nvSpPr>
        <p:spPr>
          <a:xfrm>
            <a:off x="4555446" y="4493278"/>
            <a:ext cx="3334407" cy="369332"/>
          </a:xfrm>
          <a:prstGeom prst="rect">
            <a:avLst/>
          </a:prstGeom>
          <a:noFill/>
        </p:spPr>
        <p:txBody>
          <a:bodyPr wrap="square" rtlCol="0">
            <a:spAutoFit/>
          </a:bodyPr>
          <a:lstStyle/>
          <a:p>
            <a:r>
              <a:rPr lang="it-IT" sz="1800" dirty="0" err="1">
                <a:effectLst/>
                <a:latin typeface="Abadi" panose="020B0604020104020204" pitchFamily="34" charset="0"/>
                <a:ea typeface="Arial" panose="020B0604020202020204" pitchFamily="34" charset="0"/>
              </a:rPr>
              <a:t>Mauritshuis</a:t>
            </a:r>
            <a:r>
              <a:rPr lang="it-IT" dirty="0" err="1">
                <a:latin typeface="Abadi" panose="020B0604020104020204" pitchFamily="34" charset="0"/>
                <a:ea typeface="Arial" panose="020B0604020202020204" pitchFamily="34" charset="0"/>
              </a:rPr>
              <a:t>’s</a:t>
            </a:r>
            <a:r>
              <a:rPr lang="it-IT" dirty="0">
                <a:latin typeface="Abadi" panose="020B0604020104020204" pitchFamily="34" charset="0"/>
                <a:ea typeface="Arial" panose="020B0604020202020204" pitchFamily="34" charset="0"/>
              </a:rPr>
              <a:t> museum</a:t>
            </a:r>
            <a:endParaRPr lang="it-IT" dirty="0">
              <a:latin typeface="Abadi" panose="020B0604020104020204" pitchFamily="34" charset="0"/>
            </a:endParaRPr>
          </a:p>
        </p:txBody>
      </p:sp>
      <p:sp>
        <p:nvSpPr>
          <p:cNvPr id="15" name="CasellaDiTesto 14">
            <a:extLst>
              <a:ext uri="{FF2B5EF4-FFF2-40B4-BE49-F238E27FC236}">
                <a16:creationId xmlns:a16="http://schemas.microsoft.com/office/drawing/2014/main" id="{A9AE9665-ADB7-F3C1-10D9-A8FD012A75F6}"/>
              </a:ext>
            </a:extLst>
          </p:cNvPr>
          <p:cNvSpPr txBox="1"/>
          <p:nvPr/>
        </p:nvSpPr>
        <p:spPr>
          <a:xfrm>
            <a:off x="4592232" y="5275947"/>
            <a:ext cx="3167822" cy="369332"/>
          </a:xfrm>
          <a:prstGeom prst="rect">
            <a:avLst/>
          </a:prstGeom>
          <a:noFill/>
        </p:spPr>
        <p:txBody>
          <a:bodyPr wrap="square" rtlCol="0">
            <a:spAutoFit/>
          </a:bodyPr>
          <a:lstStyle/>
          <a:p>
            <a:r>
              <a:rPr lang="it-IT" dirty="0" err="1">
                <a:latin typeface="Abadi" panose="020B0604020104020204" pitchFamily="34" charset="0"/>
              </a:rPr>
              <a:t>Padro’s</a:t>
            </a:r>
            <a:r>
              <a:rPr lang="it-IT" dirty="0">
                <a:latin typeface="Abadi" panose="020B0604020104020204" pitchFamily="34" charset="0"/>
              </a:rPr>
              <a:t> museum in Madrid</a:t>
            </a:r>
          </a:p>
        </p:txBody>
      </p:sp>
      <p:sp>
        <p:nvSpPr>
          <p:cNvPr id="18" name="Freccia a destra 17">
            <a:extLst>
              <a:ext uri="{FF2B5EF4-FFF2-40B4-BE49-F238E27FC236}">
                <a16:creationId xmlns:a16="http://schemas.microsoft.com/office/drawing/2014/main" id="{BDF1AC12-478E-5907-90C3-FB422F891BFB}"/>
              </a:ext>
            </a:extLst>
          </p:cNvPr>
          <p:cNvSpPr/>
          <p:nvPr/>
        </p:nvSpPr>
        <p:spPr>
          <a:xfrm>
            <a:off x="3646301" y="1729438"/>
            <a:ext cx="796158" cy="386255"/>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a destra 18">
            <a:extLst>
              <a:ext uri="{FF2B5EF4-FFF2-40B4-BE49-F238E27FC236}">
                <a16:creationId xmlns:a16="http://schemas.microsoft.com/office/drawing/2014/main" id="{5F9546A8-5C92-CB11-FFF3-94907820F2E8}"/>
              </a:ext>
            </a:extLst>
          </p:cNvPr>
          <p:cNvSpPr/>
          <p:nvPr/>
        </p:nvSpPr>
        <p:spPr>
          <a:xfrm>
            <a:off x="3614770" y="2912941"/>
            <a:ext cx="796158" cy="386255"/>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Freccia a destra 19">
            <a:extLst>
              <a:ext uri="{FF2B5EF4-FFF2-40B4-BE49-F238E27FC236}">
                <a16:creationId xmlns:a16="http://schemas.microsoft.com/office/drawing/2014/main" id="{27DFE50E-1A1B-3906-A40E-B19B3BF5ADF8}"/>
              </a:ext>
            </a:extLst>
          </p:cNvPr>
          <p:cNvSpPr/>
          <p:nvPr/>
        </p:nvSpPr>
        <p:spPr>
          <a:xfrm>
            <a:off x="3614770" y="3727909"/>
            <a:ext cx="796158" cy="386255"/>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Freccia a destra 20">
            <a:extLst>
              <a:ext uri="{FF2B5EF4-FFF2-40B4-BE49-F238E27FC236}">
                <a16:creationId xmlns:a16="http://schemas.microsoft.com/office/drawing/2014/main" id="{1105BF03-041B-9B09-34E0-4829B4DFCF78}"/>
              </a:ext>
            </a:extLst>
          </p:cNvPr>
          <p:cNvSpPr/>
          <p:nvPr/>
        </p:nvSpPr>
        <p:spPr>
          <a:xfrm>
            <a:off x="3635790" y="4476355"/>
            <a:ext cx="796158" cy="386255"/>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Freccia a destra 21">
            <a:extLst>
              <a:ext uri="{FF2B5EF4-FFF2-40B4-BE49-F238E27FC236}">
                <a16:creationId xmlns:a16="http://schemas.microsoft.com/office/drawing/2014/main" id="{3671C31F-EC58-9EA9-C1E5-FEF8432CF705}"/>
              </a:ext>
            </a:extLst>
          </p:cNvPr>
          <p:cNvSpPr/>
          <p:nvPr/>
        </p:nvSpPr>
        <p:spPr>
          <a:xfrm>
            <a:off x="3635790" y="5275947"/>
            <a:ext cx="796158" cy="386255"/>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73901098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29F8D5EF-3E83-5AE5-F621-96751AA979B2}"/>
              </a:ext>
            </a:extLst>
          </p:cNvPr>
          <p:cNvSpPr>
            <a:spLocks noGrp="1"/>
          </p:cNvSpPr>
          <p:nvPr>
            <p:ph type="title"/>
          </p:nvPr>
        </p:nvSpPr>
        <p:spPr>
          <a:xfrm>
            <a:off x="3610561" y="458776"/>
            <a:ext cx="4970877" cy="1135737"/>
          </a:xfrm>
        </p:spPr>
        <p:txBody>
          <a:bodyPr>
            <a:normAutofit/>
          </a:bodyPr>
          <a:lstStyle/>
          <a:p>
            <a:pPr algn="ctr"/>
            <a:r>
              <a:rPr lang="it-IT" sz="3600" b="1" dirty="0">
                <a:latin typeface="Book Antiqua" panose="02040602050305030304" pitchFamily="18" charset="0"/>
              </a:rPr>
              <a:t>DATA COLLECTION</a:t>
            </a:r>
          </a:p>
        </p:txBody>
      </p:sp>
      <p:sp>
        <p:nvSpPr>
          <p:cNvPr id="3" name="Segnaposto contenuto 2">
            <a:extLst>
              <a:ext uri="{FF2B5EF4-FFF2-40B4-BE49-F238E27FC236}">
                <a16:creationId xmlns:a16="http://schemas.microsoft.com/office/drawing/2014/main" id="{28FF09EB-B97C-4BAD-41BF-A6F9AA594090}"/>
              </a:ext>
            </a:extLst>
          </p:cNvPr>
          <p:cNvSpPr>
            <a:spLocks noGrp="1"/>
          </p:cNvSpPr>
          <p:nvPr>
            <p:ph idx="1"/>
          </p:nvPr>
        </p:nvSpPr>
        <p:spPr>
          <a:xfrm>
            <a:off x="661032" y="2485714"/>
            <a:ext cx="3072206" cy="800278"/>
          </a:xfrm>
        </p:spPr>
        <p:txBody>
          <a:bodyPr>
            <a:normAutofit/>
          </a:bodyPr>
          <a:lstStyle/>
          <a:p>
            <a:pPr marL="0" indent="0" algn="ctr">
              <a:buNone/>
            </a:pPr>
            <a:r>
              <a:rPr lang="it-IT" sz="2000" dirty="0"/>
              <a:t>5.72GB of information</a:t>
            </a:r>
          </a:p>
          <a:p>
            <a:pPr marL="0" indent="0">
              <a:buNone/>
            </a:pPr>
            <a:endParaRPr lang="it-IT" sz="2000" dirty="0"/>
          </a:p>
          <a:p>
            <a:pPr marL="0" indent="0">
              <a:buNone/>
            </a:pPr>
            <a:endParaRPr lang="it-IT" sz="2000" dirty="0"/>
          </a:p>
        </p:txBody>
      </p:sp>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apparecchio&#10;&#10;Descrizione generata automaticamente">
            <a:extLst>
              <a:ext uri="{FF2B5EF4-FFF2-40B4-BE49-F238E27FC236}">
                <a16:creationId xmlns:a16="http://schemas.microsoft.com/office/drawing/2014/main" id="{A531590C-41E8-52D3-F381-1E9AF6CC17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105" y="3429000"/>
            <a:ext cx="1014060" cy="1014060"/>
          </a:xfrm>
          <a:prstGeom prst="rect">
            <a:avLst/>
          </a:prstGeom>
        </p:spPr>
      </p:pic>
      <p:grpSp>
        <p:nvGrpSpPr>
          <p:cNvPr id="16" name="Group 15">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7" name="Isosceles Triangle 16">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CasellaDiTesto 5">
            <a:extLst>
              <a:ext uri="{FF2B5EF4-FFF2-40B4-BE49-F238E27FC236}">
                <a16:creationId xmlns:a16="http://schemas.microsoft.com/office/drawing/2014/main" id="{3E6770B5-7D44-E9DA-EDA7-B35B0F498314}"/>
              </a:ext>
            </a:extLst>
          </p:cNvPr>
          <p:cNvSpPr txBox="1"/>
          <p:nvPr/>
        </p:nvSpPr>
        <p:spPr>
          <a:xfrm>
            <a:off x="8043700" y="2241521"/>
            <a:ext cx="3741420" cy="646331"/>
          </a:xfrm>
          <a:prstGeom prst="rect">
            <a:avLst/>
          </a:prstGeom>
          <a:noFill/>
        </p:spPr>
        <p:txBody>
          <a:bodyPr wrap="square" rtlCol="0">
            <a:spAutoFit/>
          </a:bodyPr>
          <a:lstStyle/>
          <a:p>
            <a:pPr marL="0" indent="0" algn="ctr">
              <a:buNone/>
            </a:pPr>
            <a:r>
              <a:rPr lang="it-IT" sz="1800" dirty="0"/>
              <a:t>The data </a:t>
            </a:r>
            <a:r>
              <a:rPr lang="it-IT" sz="1800" dirty="0" err="1"/>
              <a:t>was</a:t>
            </a:r>
            <a:r>
              <a:rPr lang="it-IT" sz="1800" dirty="0"/>
              <a:t> </a:t>
            </a:r>
            <a:r>
              <a:rPr lang="it-IT" sz="1800" dirty="0" err="1"/>
              <a:t>gathered</a:t>
            </a:r>
            <a:r>
              <a:rPr lang="it-IT" sz="1800" dirty="0"/>
              <a:t> </a:t>
            </a:r>
            <a:r>
              <a:rPr lang="it-IT" sz="1800" dirty="0" err="1"/>
              <a:t>through</a:t>
            </a:r>
            <a:r>
              <a:rPr lang="it-IT" sz="1800" dirty="0"/>
              <a:t> the </a:t>
            </a:r>
            <a:r>
              <a:rPr lang="it-IT" sz="1800" dirty="0" err="1"/>
              <a:t>SNScrape</a:t>
            </a:r>
            <a:r>
              <a:rPr lang="it-IT" sz="1800" dirty="0"/>
              <a:t> library</a:t>
            </a:r>
          </a:p>
        </p:txBody>
      </p:sp>
      <p:sp>
        <p:nvSpPr>
          <p:cNvPr id="7" name="CasellaDiTesto 6">
            <a:extLst>
              <a:ext uri="{FF2B5EF4-FFF2-40B4-BE49-F238E27FC236}">
                <a16:creationId xmlns:a16="http://schemas.microsoft.com/office/drawing/2014/main" id="{3CC9BF62-91A2-E0ED-C4A2-2C56EAB6F1EF}"/>
              </a:ext>
            </a:extLst>
          </p:cNvPr>
          <p:cNvSpPr txBox="1"/>
          <p:nvPr/>
        </p:nvSpPr>
        <p:spPr>
          <a:xfrm>
            <a:off x="4418115" y="2053289"/>
            <a:ext cx="2840162" cy="1477328"/>
          </a:xfrm>
          <a:prstGeom prst="rect">
            <a:avLst/>
          </a:prstGeom>
          <a:noFill/>
        </p:spPr>
        <p:txBody>
          <a:bodyPr wrap="square" rtlCol="0">
            <a:spAutoFit/>
          </a:bodyPr>
          <a:lstStyle/>
          <a:p>
            <a:pPr marL="0" indent="0" algn="ctr">
              <a:buNone/>
            </a:pPr>
            <a:r>
              <a:rPr lang="it-IT" sz="1800" dirty="0" err="1"/>
              <a:t>Analysed</a:t>
            </a:r>
            <a:r>
              <a:rPr lang="it-IT" sz="1800" dirty="0"/>
              <a:t> events:</a:t>
            </a:r>
          </a:p>
          <a:p>
            <a:pPr marL="0" indent="0" algn="ctr">
              <a:buNone/>
            </a:pPr>
            <a:r>
              <a:rPr lang="it-IT" sz="1800" b="0" i="0" dirty="0">
                <a:effectLst/>
                <a:latin typeface="Söhne"/>
              </a:rPr>
              <a:t>- Trends</a:t>
            </a:r>
          </a:p>
          <a:p>
            <a:pPr algn="ctr"/>
            <a:r>
              <a:rPr lang="it-IT" sz="1800" dirty="0">
                <a:latin typeface="Söhne"/>
              </a:rPr>
              <a:t>- Sentiment</a:t>
            </a:r>
          </a:p>
          <a:p>
            <a:pPr algn="ctr"/>
            <a:r>
              <a:rPr lang="it-IT" sz="1800" dirty="0">
                <a:latin typeface="Söhne"/>
              </a:rPr>
              <a:t>- Interactions </a:t>
            </a:r>
            <a:r>
              <a:rPr lang="it-IT" sz="1800" dirty="0" err="1">
                <a:latin typeface="Söhne"/>
              </a:rPr>
              <a:t>between</a:t>
            </a:r>
            <a:r>
              <a:rPr lang="it-IT" sz="1800" dirty="0">
                <a:latin typeface="Söhne"/>
              </a:rPr>
              <a:t> users</a:t>
            </a:r>
            <a:endParaRPr lang="it-IT" sz="1800" dirty="0"/>
          </a:p>
          <a:p>
            <a:pPr algn="ctr"/>
            <a:endParaRPr lang="it-IT" dirty="0"/>
          </a:p>
        </p:txBody>
      </p:sp>
      <p:pic>
        <p:nvPicPr>
          <p:cNvPr id="8" name="Picture 7" descr="Diagram, map&#10;&#10;Description automatically generated">
            <a:extLst>
              <a:ext uri="{FF2B5EF4-FFF2-40B4-BE49-F238E27FC236}">
                <a16:creationId xmlns:a16="http://schemas.microsoft.com/office/drawing/2014/main" id="{D6B86067-CC14-DB67-ED47-960B09F48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5979" y="3036909"/>
            <a:ext cx="3476862" cy="1564588"/>
          </a:xfrm>
          <a:prstGeom prst="rect">
            <a:avLst/>
          </a:prstGeom>
        </p:spPr>
      </p:pic>
      <p:pic>
        <p:nvPicPr>
          <p:cNvPr id="15" name="Picture 14" descr="A black and white image of a flower&#10;&#10;Description automatically generated with low confidence">
            <a:extLst>
              <a:ext uri="{FF2B5EF4-FFF2-40B4-BE49-F238E27FC236}">
                <a16:creationId xmlns:a16="http://schemas.microsoft.com/office/drawing/2014/main" id="{EA18CFB9-F8CB-9171-6F47-43E3937B9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4270" y="3511372"/>
            <a:ext cx="2887852" cy="2887852"/>
          </a:xfrm>
          <a:prstGeom prst="rect">
            <a:avLst/>
          </a:prstGeom>
        </p:spPr>
      </p:pic>
    </p:spTree>
    <p:extLst>
      <p:ext uri="{BB962C8B-B14F-4D97-AF65-F5344CB8AC3E}">
        <p14:creationId xmlns:p14="http://schemas.microsoft.com/office/powerpoint/2010/main" val="1295882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7" name="Isosceles Triangle 16">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itolo 1">
            <a:extLst>
              <a:ext uri="{FF2B5EF4-FFF2-40B4-BE49-F238E27FC236}">
                <a16:creationId xmlns:a16="http://schemas.microsoft.com/office/drawing/2014/main" id="{27BB9140-D719-D012-B5B7-0D016C8DCF48}"/>
              </a:ext>
            </a:extLst>
          </p:cNvPr>
          <p:cNvSpPr txBox="1">
            <a:spLocks/>
          </p:cNvSpPr>
          <p:nvPr/>
        </p:nvSpPr>
        <p:spPr>
          <a:xfrm>
            <a:off x="3636984" y="475382"/>
            <a:ext cx="4918032" cy="11451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3100" b="1" dirty="0">
                <a:latin typeface="+mn-lt"/>
              </a:rPr>
              <a:t>SENTIMENT</a:t>
            </a:r>
            <a:r>
              <a:rPr lang="it-IT" b="1" dirty="0">
                <a:solidFill>
                  <a:schemeClr val="accent1">
                    <a:lumMod val="75000"/>
                  </a:schemeClr>
                </a:solidFill>
                <a:latin typeface="+mn-lt"/>
              </a:rPr>
              <a:t> </a:t>
            </a:r>
            <a:r>
              <a:rPr lang="it-IT" sz="3100" b="1" dirty="0">
                <a:latin typeface="+mn-lt"/>
              </a:rPr>
              <a:t>ANALYSIS</a:t>
            </a:r>
          </a:p>
        </p:txBody>
      </p:sp>
      <p:sp>
        <p:nvSpPr>
          <p:cNvPr id="15" name="Segnaposto contenuto 2">
            <a:extLst>
              <a:ext uri="{FF2B5EF4-FFF2-40B4-BE49-F238E27FC236}">
                <a16:creationId xmlns:a16="http://schemas.microsoft.com/office/drawing/2014/main" id="{5C987ED1-34DB-1FA6-C7C2-3D97BA97AEB5}"/>
              </a:ext>
            </a:extLst>
          </p:cNvPr>
          <p:cNvSpPr>
            <a:spLocks noGrp="1"/>
          </p:cNvSpPr>
          <p:nvPr>
            <p:ph idx="1"/>
          </p:nvPr>
        </p:nvSpPr>
        <p:spPr>
          <a:xfrm>
            <a:off x="3229484" y="1741358"/>
            <a:ext cx="5733031" cy="982177"/>
          </a:xfrm>
        </p:spPr>
        <p:txBody>
          <a:bodyPr>
            <a:normAutofit/>
          </a:bodyPr>
          <a:lstStyle/>
          <a:p>
            <a:pPr marL="0" indent="0" algn="ctr">
              <a:buNone/>
            </a:pPr>
            <a:r>
              <a:rPr lang="en-US" sz="2000" b="0" i="0" dirty="0">
                <a:effectLst/>
              </a:rPr>
              <a:t>Analyze users' attitudes towards a particular topic using an algorithm that determines their emotions.</a:t>
            </a:r>
            <a:endParaRPr lang="it-IT" sz="3200" dirty="0"/>
          </a:p>
        </p:txBody>
      </p:sp>
      <p:pic>
        <p:nvPicPr>
          <p:cNvPr id="5" name="Picture 4" descr="Chart, pie chart&#10;&#10;Description automatically generated">
            <a:extLst>
              <a:ext uri="{FF2B5EF4-FFF2-40B4-BE49-F238E27FC236}">
                <a16:creationId xmlns:a16="http://schemas.microsoft.com/office/drawing/2014/main" id="{951B30D2-887D-F858-B058-EAE8BA28A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8847" y="3101027"/>
            <a:ext cx="5321601" cy="2735602"/>
          </a:xfrm>
          <a:prstGeom prst="rect">
            <a:avLst/>
          </a:prstGeom>
        </p:spPr>
      </p:pic>
      <p:pic>
        <p:nvPicPr>
          <p:cNvPr id="7" name="Picture 6" descr="Chart, line chart&#10;&#10;Description automatically generated">
            <a:extLst>
              <a:ext uri="{FF2B5EF4-FFF2-40B4-BE49-F238E27FC236}">
                <a16:creationId xmlns:a16="http://schemas.microsoft.com/office/drawing/2014/main" id="{EA8EB11D-1466-1C54-BD00-F2A4473E8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31" y="3281563"/>
            <a:ext cx="4839770" cy="2555066"/>
          </a:xfrm>
          <a:prstGeom prst="rect">
            <a:avLst/>
          </a:prstGeom>
        </p:spPr>
      </p:pic>
    </p:spTree>
    <p:extLst>
      <p:ext uri="{BB962C8B-B14F-4D97-AF65-F5344CB8AC3E}">
        <p14:creationId xmlns:p14="http://schemas.microsoft.com/office/powerpoint/2010/main" val="1812584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14">
            <a:extLst>
              <a:ext uri="{FF2B5EF4-FFF2-40B4-BE49-F238E27FC236}">
                <a16:creationId xmlns:a16="http://schemas.microsoft.com/office/drawing/2014/main" id="{90803C1C-D7A5-7B10-D666-B5285600D2F3}"/>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2800" b="1" dirty="0">
                <a:solidFill>
                  <a:srgbClr val="FFFFFF"/>
                </a:solidFill>
                <a:latin typeface="+mj-lt"/>
                <a:ea typeface="+mj-ea"/>
                <a:cs typeface="+mj-cs"/>
              </a:rPr>
              <a:t>Let’s observe users’ emotions through the bar chart:</a:t>
            </a:r>
            <a:endParaRPr lang="en-US" sz="2800" b="1" kern="1200" dirty="0">
              <a:solidFill>
                <a:srgbClr val="FFFFFF"/>
              </a:solidFill>
              <a:latin typeface="+mj-lt"/>
              <a:ea typeface="+mj-ea"/>
              <a:cs typeface="+mj-cs"/>
            </a:endParaRPr>
          </a:p>
        </p:txBody>
      </p:sp>
      <p:pic>
        <p:nvPicPr>
          <p:cNvPr id="3" name="Picture 2" descr="Chart, pie chart&#10;&#10;Description automatically generated">
            <a:extLst>
              <a:ext uri="{FF2B5EF4-FFF2-40B4-BE49-F238E27FC236}">
                <a16:creationId xmlns:a16="http://schemas.microsoft.com/office/drawing/2014/main" id="{70732638-BBD3-8942-B89A-76B1861B0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8526" y="401877"/>
            <a:ext cx="5471022" cy="2839017"/>
          </a:xfrm>
          <a:prstGeom prst="rect">
            <a:avLst/>
          </a:prstGeom>
        </p:spPr>
      </p:pic>
      <p:pic>
        <p:nvPicPr>
          <p:cNvPr id="5" name="Picture 4" descr="Chart, pie chart&#10;&#10;Description automatically generated">
            <a:extLst>
              <a:ext uri="{FF2B5EF4-FFF2-40B4-BE49-F238E27FC236}">
                <a16:creationId xmlns:a16="http://schemas.microsoft.com/office/drawing/2014/main" id="{788B67AE-68E5-5E6A-34CC-64FCE0E2D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526" y="3641296"/>
            <a:ext cx="5471022" cy="2835186"/>
          </a:xfrm>
          <a:prstGeom prst="rect">
            <a:avLst/>
          </a:prstGeom>
        </p:spPr>
      </p:pic>
    </p:spTree>
    <p:extLst>
      <p:ext uri="{BB962C8B-B14F-4D97-AF65-F5344CB8AC3E}">
        <p14:creationId xmlns:p14="http://schemas.microsoft.com/office/powerpoint/2010/main" val="3609627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F4220-2863-14F6-5B8A-9D2CD8B58939}"/>
              </a:ext>
            </a:extLst>
          </p:cNvPr>
          <p:cNvSpPr>
            <a:spLocks noGrp="1"/>
          </p:cNvSpPr>
          <p:nvPr>
            <p:ph type="title"/>
          </p:nvPr>
        </p:nvSpPr>
        <p:spPr/>
        <p:txBody>
          <a:bodyPr>
            <a:normAutofit/>
          </a:bodyPr>
          <a:lstStyle/>
          <a:p>
            <a:pPr algn="ctr"/>
            <a:r>
              <a:rPr lang="en-US" sz="3600" b="1" dirty="0">
                <a:latin typeface="+mn-lt"/>
              </a:rPr>
              <a:t>Data visualization with clusters</a:t>
            </a:r>
            <a:endParaRPr lang="en-GB" sz="3600" b="1" dirty="0">
              <a:latin typeface="+mn-lt"/>
            </a:endParaRPr>
          </a:p>
        </p:txBody>
      </p:sp>
      <p:pic>
        <p:nvPicPr>
          <p:cNvPr id="5" name="Picture 4">
            <a:extLst>
              <a:ext uri="{FF2B5EF4-FFF2-40B4-BE49-F238E27FC236}">
                <a16:creationId xmlns:a16="http://schemas.microsoft.com/office/drawing/2014/main" id="{9975219E-055E-32CB-F862-F0316C664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8432" y="1809371"/>
            <a:ext cx="4337054" cy="4370204"/>
          </a:xfrm>
          <a:prstGeom prst="rect">
            <a:avLst/>
          </a:prstGeom>
        </p:spPr>
      </p:pic>
      <p:pic>
        <p:nvPicPr>
          <p:cNvPr id="7" name="Picture 6">
            <a:extLst>
              <a:ext uri="{FF2B5EF4-FFF2-40B4-BE49-F238E27FC236}">
                <a16:creationId xmlns:a16="http://schemas.microsoft.com/office/drawing/2014/main" id="{1311323C-BB64-ED5D-06DC-8B65854D13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515" y="1809370"/>
            <a:ext cx="4337055" cy="4370205"/>
          </a:xfrm>
          <a:prstGeom prst="rect">
            <a:avLst/>
          </a:prstGeom>
        </p:spPr>
      </p:pic>
    </p:spTree>
    <p:extLst>
      <p:ext uri="{BB962C8B-B14F-4D97-AF65-F5344CB8AC3E}">
        <p14:creationId xmlns:p14="http://schemas.microsoft.com/office/powerpoint/2010/main" val="4187536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sellaDiTesto 10">
            <a:extLst>
              <a:ext uri="{FF2B5EF4-FFF2-40B4-BE49-F238E27FC236}">
                <a16:creationId xmlns:a16="http://schemas.microsoft.com/office/drawing/2014/main" id="{659ED9A3-3E78-71BD-096F-2E5FF8E1952B}"/>
              </a:ext>
            </a:extLst>
          </p:cNvPr>
          <p:cNvSpPr txBox="1"/>
          <p:nvPr/>
        </p:nvSpPr>
        <p:spPr>
          <a:xfrm>
            <a:off x="2055861" y="544334"/>
            <a:ext cx="8073801" cy="1065836"/>
          </a:xfrm>
          <a:prstGeom prst="rect">
            <a:avLst/>
          </a:prstGeom>
        </p:spPr>
        <p:txBody>
          <a:bodyPr vert="horz" lIns="91440" tIns="45720" rIns="91440" bIns="45720" rtlCol="0" anchor="ctr">
            <a:normAutofit fontScale="92500"/>
          </a:bodyPr>
          <a:lstStyle/>
          <a:p>
            <a:pPr algn="ctr">
              <a:lnSpc>
                <a:spcPct val="90000"/>
              </a:lnSpc>
              <a:spcBef>
                <a:spcPct val="0"/>
              </a:spcBef>
              <a:spcAft>
                <a:spcPts val="600"/>
              </a:spcAft>
            </a:pPr>
            <a:r>
              <a:rPr lang="en-US" sz="2800" dirty="0"/>
              <a:t>The Word Cloud obtained from raw texts with positive, negative, and neutral sentiment are as follows:</a:t>
            </a:r>
          </a:p>
        </p:txBody>
      </p:sp>
      <p:sp>
        <p:nvSpPr>
          <p:cNvPr id="31"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asellaDiTesto 24">
            <a:extLst>
              <a:ext uri="{FF2B5EF4-FFF2-40B4-BE49-F238E27FC236}">
                <a16:creationId xmlns:a16="http://schemas.microsoft.com/office/drawing/2014/main" id="{A8F60F64-9C46-66E5-B478-C06C7D2B3D9B}"/>
              </a:ext>
            </a:extLst>
          </p:cNvPr>
          <p:cNvSpPr txBox="1"/>
          <p:nvPr/>
        </p:nvSpPr>
        <p:spPr>
          <a:xfrm>
            <a:off x="1387348" y="5768073"/>
            <a:ext cx="2061329" cy="276999"/>
          </a:xfrm>
          <a:prstGeom prst="rect">
            <a:avLst/>
          </a:prstGeom>
          <a:noFill/>
        </p:spPr>
        <p:txBody>
          <a:bodyPr wrap="square" rtlCol="0">
            <a:spAutoFit/>
          </a:bodyPr>
          <a:lstStyle/>
          <a:p>
            <a:pPr algn="ctr"/>
            <a:r>
              <a:rPr lang="it-IT" sz="1200" dirty="0"/>
              <a:t>Positive </a:t>
            </a:r>
            <a:r>
              <a:rPr lang="it-IT" sz="1200" dirty="0" err="1"/>
              <a:t>WordCloud</a:t>
            </a:r>
            <a:endParaRPr lang="it-IT" sz="1200" dirty="0"/>
          </a:p>
        </p:txBody>
      </p:sp>
      <p:sp>
        <p:nvSpPr>
          <p:cNvPr id="28" name="CasellaDiTesto 27">
            <a:extLst>
              <a:ext uri="{FF2B5EF4-FFF2-40B4-BE49-F238E27FC236}">
                <a16:creationId xmlns:a16="http://schemas.microsoft.com/office/drawing/2014/main" id="{C177CCFE-D91E-501A-0B0C-B304D7167F2A}"/>
              </a:ext>
            </a:extLst>
          </p:cNvPr>
          <p:cNvSpPr txBox="1"/>
          <p:nvPr/>
        </p:nvSpPr>
        <p:spPr>
          <a:xfrm>
            <a:off x="5249658" y="5768073"/>
            <a:ext cx="2061329" cy="276999"/>
          </a:xfrm>
          <a:prstGeom prst="rect">
            <a:avLst/>
          </a:prstGeom>
          <a:noFill/>
        </p:spPr>
        <p:txBody>
          <a:bodyPr wrap="square" rtlCol="0">
            <a:spAutoFit/>
          </a:bodyPr>
          <a:lstStyle/>
          <a:p>
            <a:pPr algn="ctr"/>
            <a:r>
              <a:rPr lang="it-IT" sz="1200" dirty="0"/>
              <a:t>Negative </a:t>
            </a:r>
            <a:r>
              <a:rPr lang="it-IT" sz="1200" dirty="0" err="1"/>
              <a:t>WordCloud</a:t>
            </a:r>
            <a:endParaRPr lang="it-IT" sz="1200" dirty="0"/>
          </a:p>
        </p:txBody>
      </p:sp>
      <p:sp>
        <p:nvSpPr>
          <p:cNvPr id="30" name="CasellaDiTesto 29">
            <a:extLst>
              <a:ext uri="{FF2B5EF4-FFF2-40B4-BE49-F238E27FC236}">
                <a16:creationId xmlns:a16="http://schemas.microsoft.com/office/drawing/2014/main" id="{9A6E678E-EBF6-CF33-83E0-8AFEA6F63DA1}"/>
              </a:ext>
            </a:extLst>
          </p:cNvPr>
          <p:cNvSpPr txBox="1"/>
          <p:nvPr/>
        </p:nvSpPr>
        <p:spPr>
          <a:xfrm>
            <a:off x="9098998" y="5768073"/>
            <a:ext cx="2061329" cy="276999"/>
          </a:xfrm>
          <a:prstGeom prst="rect">
            <a:avLst/>
          </a:prstGeom>
          <a:noFill/>
        </p:spPr>
        <p:txBody>
          <a:bodyPr wrap="square" rtlCol="0">
            <a:spAutoFit/>
          </a:bodyPr>
          <a:lstStyle/>
          <a:p>
            <a:pPr algn="ctr"/>
            <a:r>
              <a:rPr lang="it-IT" sz="1200" dirty="0" err="1"/>
              <a:t>Neutral</a:t>
            </a:r>
            <a:r>
              <a:rPr lang="it-IT" sz="1200" dirty="0"/>
              <a:t> </a:t>
            </a:r>
            <a:r>
              <a:rPr lang="it-IT" sz="1200" dirty="0" err="1"/>
              <a:t>WordCloud</a:t>
            </a:r>
            <a:endParaRPr lang="it-IT" sz="1200" dirty="0"/>
          </a:p>
        </p:txBody>
      </p:sp>
      <p:pic>
        <p:nvPicPr>
          <p:cNvPr id="3" name="Picture 2" descr="Text&#10;&#10;Description automatically generated">
            <a:extLst>
              <a:ext uri="{FF2B5EF4-FFF2-40B4-BE49-F238E27FC236}">
                <a16:creationId xmlns:a16="http://schemas.microsoft.com/office/drawing/2014/main" id="{D75EE66B-7BF6-04D7-EC35-0D4BF4A84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6027" y="2692391"/>
            <a:ext cx="2888593" cy="2885764"/>
          </a:xfrm>
          <a:prstGeom prst="rect">
            <a:avLst/>
          </a:prstGeom>
        </p:spPr>
      </p:pic>
      <p:pic>
        <p:nvPicPr>
          <p:cNvPr id="5" name="Picture 4" descr="Text&#10;&#10;Description automatically generated">
            <a:extLst>
              <a:ext uri="{FF2B5EF4-FFF2-40B4-BE49-F238E27FC236}">
                <a16:creationId xmlns:a16="http://schemas.microsoft.com/office/drawing/2014/main" id="{1EA12A31-ACFD-8FEE-5BC5-546436B6D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9576" y="2692391"/>
            <a:ext cx="2888593" cy="2885764"/>
          </a:xfrm>
          <a:prstGeom prst="rect">
            <a:avLst/>
          </a:prstGeom>
        </p:spPr>
      </p:pic>
      <p:pic>
        <p:nvPicPr>
          <p:cNvPr id="7" name="Picture 6" descr="A picture containing text, newspaper&#10;&#10;Description automatically generated">
            <a:extLst>
              <a:ext uri="{FF2B5EF4-FFF2-40B4-BE49-F238E27FC236}">
                <a16:creationId xmlns:a16="http://schemas.microsoft.com/office/drawing/2014/main" id="{A0489513-E5E5-A91F-E3F4-A175B50CD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717" y="2692391"/>
            <a:ext cx="2888593" cy="2885764"/>
          </a:xfrm>
          <a:prstGeom prst="rect">
            <a:avLst/>
          </a:prstGeom>
        </p:spPr>
      </p:pic>
    </p:spTree>
    <p:extLst>
      <p:ext uri="{BB962C8B-B14F-4D97-AF65-F5344CB8AC3E}">
        <p14:creationId xmlns:p14="http://schemas.microsoft.com/office/powerpoint/2010/main" val="1817625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411</TotalTime>
  <Words>371</Words>
  <Application>Microsoft Office PowerPoint</Application>
  <PresentationFormat>Widescreen</PresentationFormat>
  <Paragraphs>57</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Abadi</vt:lpstr>
      <vt:lpstr>Amasis MT Pro</vt:lpstr>
      <vt:lpstr>Amasis MT Pro Medium</vt:lpstr>
      <vt:lpstr>Arial</vt:lpstr>
      <vt:lpstr>Avenir Next LT Pro Demi</vt:lpstr>
      <vt:lpstr>Book Antiqua</vt:lpstr>
      <vt:lpstr>Calibri</vt:lpstr>
      <vt:lpstr>Calibri Light</vt:lpstr>
      <vt:lpstr>Söhne</vt:lpstr>
      <vt:lpstr>Tema di Office</vt:lpstr>
      <vt:lpstr>SOCIAL NETWORK ANALYSIS</vt:lpstr>
      <vt:lpstr>CONTEXT</vt:lpstr>
      <vt:lpstr>PowerPoint Presentation</vt:lpstr>
      <vt:lpstr>PowerPoint Presentation</vt:lpstr>
      <vt:lpstr>DATA COLLECTION</vt:lpstr>
      <vt:lpstr>PowerPoint Presentation</vt:lpstr>
      <vt:lpstr>PowerPoint Presentation</vt:lpstr>
      <vt:lpstr>Data visualization with clusters</vt:lpstr>
      <vt:lpstr>PowerPoint Presentation</vt:lpstr>
      <vt:lpstr>DATA ELABORATION</vt:lpstr>
      <vt:lpstr>DATA ELABORATION</vt:lpstr>
      <vt:lpstr>PowerPoint Presentation</vt:lpstr>
      <vt:lpstr>CONCLUSIONE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NETWORK ANALYSIS</dc:title>
  <dc:creator>TAKYI SAMUEL OBENG</dc:creator>
  <cp:lastModifiedBy>ZHANG JINPENG</cp:lastModifiedBy>
  <cp:revision>39</cp:revision>
  <dcterms:created xsi:type="dcterms:W3CDTF">2023-01-28T21:06:19Z</dcterms:created>
  <dcterms:modified xsi:type="dcterms:W3CDTF">2023-03-24T21:30:46Z</dcterms:modified>
</cp:coreProperties>
</file>